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354" r:id="rId2"/>
    <p:sldId id="390" r:id="rId3"/>
    <p:sldId id="357" r:id="rId4"/>
    <p:sldId id="959" r:id="rId5"/>
    <p:sldId id="954" r:id="rId6"/>
    <p:sldId id="960" r:id="rId7"/>
    <p:sldId id="550" r:id="rId8"/>
    <p:sldId id="953" r:id="rId9"/>
    <p:sldId id="955" r:id="rId10"/>
    <p:sldId id="961" r:id="rId11"/>
    <p:sldId id="360" r:id="rId12"/>
    <p:sldId id="361" r:id="rId13"/>
    <p:sldId id="963" r:id="rId14"/>
    <p:sldId id="362" r:id="rId15"/>
    <p:sldId id="962" r:id="rId16"/>
    <p:sldId id="964" r:id="rId17"/>
    <p:sldId id="364" r:id="rId18"/>
    <p:sldId id="365" r:id="rId19"/>
    <p:sldId id="366" r:id="rId20"/>
    <p:sldId id="363" r:id="rId21"/>
    <p:sldId id="391" r:id="rId22"/>
    <p:sldId id="368" r:id="rId23"/>
    <p:sldId id="392" r:id="rId24"/>
    <p:sldId id="372" r:id="rId25"/>
    <p:sldId id="373" r:id="rId26"/>
    <p:sldId id="374" r:id="rId27"/>
    <p:sldId id="375" r:id="rId28"/>
    <p:sldId id="376" r:id="rId29"/>
    <p:sldId id="377" r:id="rId30"/>
    <p:sldId id="378" r:id="rId31"/>
    <p:sldId id="379" r:id="rId32"/>
    <p:sldId id="381" r:id="rId33"/>
    <p:sldId id="382" r:id="rId34"/>
    <p:sldId id="383" r:id="rId35"/>
    <p:sldId id="957" r:id="rId36"/>
    <p:sldId id="531" r:id="rId37"/>
    <p:sldId id="552" r:id="rId38"/>
    <p:sldId id="534" r:id="rId39"/>
    <p:sldId id="384" r:id="rId40"/>
    <p:sldId id="966" r:id="rId41"/>
    <p:sldId id="385" r:id="rId42"/>
    <p:sldId id="387" r:id="rId43"/>
    <p:sldId id="393" r:id="rId44"/>
    <p:sldId id="388" r:id="rId45"/>
    <p:sldId id="289" r:id="rId46"/>
  </p:sldIdLst>
  <p:sldSz cx="12188825"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33" autoAdjust="0"/>
    <p:restoredTop sz="80408" autoAdjust="0"/>
  </p:normalViewPr>
  <p:slideViewPr>
    <p:cSldViewPr>
      <p:cViewPr varScale="1">
        <p:scale>
          <a:sx n="76" d="100"/>
          <a:sy n="76" d="100"/>
        </p:scale>
        <p:origin x="824" y="192"/>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83" d="100"/>
          <a:sy n="83" d="100"/>
        </p:scale>
        <p:origin x="335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pex.oracle.com/"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www.oracle.com/technetwork/database/enterprise-edition/databaseappdev-vm-161299.html" TargetMode="External"/><Relationship Id="rId5" Type="http://schemas.openxmlformats.org/officeDocument/2006/relationships/hyperlink" Target="http://www.oracle.com/technetwork/developer-tools/apex/downloads/index.html" TargetMode="External"/><Relationship Id="rId4" Type="http://schemas.openxmlformats.org/officeDocument/2006/relationships/hyperlink" Target="http://www.oracle.com/technetwork/products/express-edition/overview/index.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pex.oracle.com/en/solutions/oracle-form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Oracle APEX is used to quickly build mission critical enterprise applications used by thousands of users on a daily basis.</a:t>
            </a:r>
          </a:p>
        </p:txBody>
      </p:sp>
      <p:sp>
        <p:nvSpPr>
          <p:cNvPr id="4" name="Slide Number Placeholder 3"/>
          <p:cNvSpPr>
            <a:spLocks noGrp="1"/>
          </p:cNvSpPr>
          <p:nvPr>
            <p:ph type="sldNum" sz="quarter" idx="10"/>
          </p:nvPr>
        </p:nvSpPr>
        <p:spPr/>
        <p:txBody>
          <a:bodyPr/>
          <a:lstStyle/>
          <a:p>
            <a:fld id="{8C72D9AE-7182-4680-8F79-479C4181FF08}" type="slidenum">
              <a:rPr lang="en-US" smtClean="0"/>
              <a:t>10</a:t>
            </a:fld>
            <a:endParaRPr lang="en-US" dirty="0"/>
          </a:p>
        </p:txBody>
      </p:sp>
    </p:spTree>
    <p:extLst>
      <p:ext uri="{BB962C8B-B14F-4D97-AF65-F5344CB8AC3E}">
        <p14:creationId xmlns:p14="http://schemas.microsoft.com/office/powerpoint/2010/main" val="382264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With Oracle Application Express, you simply use a web browser and the URL to access the development environment, or the URL and user credentials to run the application. You do not need any client software. </a:t>
            </a:r>
          </a:p>
          <a:p>
            <a:r>
              <a:rPr lang="en-US" dirty="0"/>
              <a:t>If you have the Oracle Database, you already have Application Express. Since 2004, Application Express has been a fully supported and no-cost feature of the Oracle Database.</a:t>
            </a:r>
            <a:br>
              <a:rPr lang="en-US" dirty="0"/>
            </a:br>
            <a:r>
              <a:rPr lang="en-US" dirty="0"/>
              <a:t>Your application developed in Oracle Application Express does not require complex build scripts to run in production. More importantly, your application automatically scales with your Oracle Database. You can seamlessly move applications to and from the Oracle Database Cloud Service, private (on premise) clouds and other public cloud services. Oracle Application Express installs with your Oracle Database and is comprised of data in tables and PL/SQL code. Whether you run the Oracle Application Express development environment or an application you built using Oracle Application Express, the process is the same. </a:t>
            </a:r>
            <a:br>
              <a:rPr lang="en-US" dirty="0"/>
            </a:br>
            <a:r>
              <a:rPr lang="en-US" dirty="0"/>
              <a:t>Your browser sends a URL request that is translated into the appropriate Oracle Application Express PL/SQL call. After the database processes the PL/SQL, the results are relayed back to your browser as HTML. This cycle happens each time you request or submit a page. The application session state is managed in the database tables within Oracle Application Express. It does not use a dedicated database connection. Instead, each request is made through a separate database session, consuming minimal CPU resources.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044984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Oracle Application</a:t>
            </a:r>
            <a:r>
              <a:rPr lang="en-US" baseline="0" dirty="0"/>
              <a:t> Express</a:t>
            </a:r>
            <a:r>
              <a:rPr lang="en-US" dirty="0"/>
              <a:t> is a feature of</a:t>
            </a:r>
            <a:r>
              <a:rPr lang="en-US" baseline="0" dirty="0"/>
              <a:t> the Oracle Database with no licensing costs for development or deployment of Application Express applications.</a:t>
            </a:r>
          </a:p>
          <a:p>
            <a:endParaRPr lang="en-US" baseline="0" dirty="0"/>
          </a:p>
          <a:p>
            <a:r>
              <a:rPr lang="en-US" baseline="0" dirty="0"/>
              <a:t>The Oracle Database Maintenance Agreement also covers support for Application Express.</a:t>
            </a:r>
          </a:p>
          <a:p>
            <a:endParaRPr lang="en-US" baseline="0" dirty="0"/>
          </a:p>
          <a:p>
            <a:r>
              <a:rPr lang="en-US" baseline="0" dirty="0"/>
              <a:t>You can build applications with Oracle APEX on Oracle Autonomous Database. See the next slide for more information about Oracle APEX on Autonomous Database.</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600"/>
              </a:spcBef>
              <a:spcAft>
                <a:spcPts val="0"/>
              </a:spcAft>
              <a:buClrTx/>
              <a:buSzTx/>
              <a:buFontTx/>
              <a:buNone/>
              <a:tabLst/>
              <a:defRPr/>
            </a:pPr>
            <a:r>
              <a:rPr lang="en-US" baseline="0" dirty="0"/>
              <a:t>Application Express is released more frequently than the Oracle DB so important to get the latest version of Oracle Application Express from OTN.</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12</a:t>
            </a:fld>
            <a:endParaRPr lang="en-US" dirty="0"/>
          </a:p>
        </p:txBody>
      </p:sp>
    </p:spTree>
    <p:extLst>
      <p:ext uri="{BB962C8B-B14F-4D97-AF65-F5344CB8AC3E}">
        <p14:creationId xmlns:p14="http://schemas.microsoft.com/office/powerpoint/2010/main" val="41970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Oracle Autonomous Database brings together decades of database automation, decades of automating database infrastructure, and new technology in the cloud to deliver a fully autonomous database that is available in two flavours:</a:t>
            </a:r>
          </a:p>
          <a:p>
            <a:pPr lvl="1"/>
            <a:r>
              <a:rPr lang="en-IN" sz="1050" b="0" i="0" u="none" strike="noStrike" kern="1200" dirty="0">
                <a:solidFill>
                  <a:schemeClr val="tx1"/>
                </a:solidFill>
                <a:effectLst/>
                <a:latin typeface="+mn-lt"/>
                <a:ea typeface="+mn-ea"/>
                <a:cs typeface="+mn-cs"/>
              </a:rPr>
              <a:t>Autonomous Transaction Processing: Provides market-leading performance with a fully tuned database optimized for transaction processing or mixed workloads.</a:t>
            </a:r>
          </a:p>
          <a:p>
            <a:pPr lvl="1"/>
            <a:r>
              <a:rPr lang="en-IN" sz="1050" b="0" i="0" u="none" strike="noStrike" kern="1200" dirty="0">
                <a:solidFill>
                  <a:schemeClr val="tx1"/>
                </a:solidFill>
                <a:effectLst/>
                <a:latin typeface="+mn-lt"/>
                <a:ea typeface="+mn-ea"/>
                <a:cs typeface="+mn-cs"/>
              </a:rPr>
              <a:t>Autonomous Datawarehouse: Provides an easy-to-use, fully autonomous database that scales elastically, delivers fast query performance and requires no database administration.</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Oracle APEX on Autonomous Database provides a preconfigured, fully managed and secured environment to both build and deploy world-class data-centric applications. There are no limits on the number of developers or end users for your Oracle APEX applications; Autonomous Database can instantly scale compute and storage online as needed, based upon your workload. Additionally, Oracle APEX applications developed on-premises can be easily deployed to Oracle APEX on Autonomous Database, or vice-versa.</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Configuration, patching, monitoring, and upgrading of all Oracle Application Express components is fully managed by Oracle, leaving you free to focus on developing your solutions and solving your business problems. With Oracle APEX and low code, your organization can be more agile and develop solutions faster, for less cost, and with greater consistency. You can adapt to changing requirements with ease. And you can empower professional developers and everyone else in your organization to be a part of the solution.</a:t>
            </a:r>
          </a:p>
          <a:p>
            <a:br>
              <a:rPr lang="en-IN" dirty="0"/>
            </a:br>
            <a:r>
              <a:rPr lang="en-IN" dirty="0"/>
              <a:t>To learn more about Oracle APEX on Autonomous Database, see https://</a:t>
            </a:r>
            <a:r>
              <a:rPr lang="en-IN" dirty="0" err="1"/>
              <a:t>apex.oracle.com</a:t>
            </a:r>
            <a:r>
              <a:rPr lang="en-IN" dirty="0"/>
              <a:t>/autonomous.</a:t>
            </a:r>
          </a:p>
        </p:txBody>
      </p:sp>
      <p:sp>
        <p:nvSpPr>
          <p:cNvPr id="4" name="Slide Number Placeholder 3"/>
          <p:cNvSpPr>
            <a:spLocks noGrp="1"/>
          </p:cNvSpPr>
          <p:nvPr>
            <p:ph type="sldNum" sz="quarter" idx="10"/>
          </p:nvPr>
        </p:nvSpPr>
        <p:spPr/>
        <p:txBody>
          <a:bodyPr/>
          <a:lstStyle/>
          <a:p>
            <a:fld id="{8C72D9AE-7182-4680-8F79-479C4181FF08}" type="slidenum">
              <a:rPr lang="en-US" smtClean="0"/>
              <a:t>13</a:t>
            </a:fld>
            <a:endParaRPr lang="en-US" dirty="0"/>
          </a:p>
        </p:txBody>
      </p:sp>
    </p:spTree>
    <p:extLst>
      <p:ext uri="{BB962C8B-B14F-4D97-AF65-F5344CB8AC3E}">
        <p14:creationId xmlns:p14="http://schemas.microsoft.com/office/powerpoint/2010/main" val="2792419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a:t>
            </a:r>
            <a:r>
              <a:rPr lang="en-US" baseline="0" dirty="0"/>
              <a:t> the core of Application Express is an engine that provides a variety of fundamental application capabilities and operations. Application authentication, page/object-level access control, database interaction (queries/updates </a:t>
            </a:r>
            <a:r>
              <a:rPr lang="en-US" baseline="0" dirty="0" err="1"/>
              <a:t>etc</a:t>
            </a:r>
            <a:r>
              <a:rPr lang="en-US" baseline="0" dirty="0"/>
              <a:t>), form validation, session management and protection, and more is available as standard components that can be </a:t>
            </a:r>
            <a:r>
              <a:rPr lang="en-US" baseline="0" dirty="0" err="1"/>
              <a:t>utilised</a:t>
            </a:r>
            <a:r>
              <a:rPr lang="en-US" baseline="0" dirty="0"/>
              <a:t> from every application without custom development. </a:t>
            </a:r>
          </a:p>
          <a:p>
            <a:r>
              <a:rPr lang="en-US" baseline="0" dirty="0"/>
              <a:t>Application objects such as forms, reports, charts, navigation </a:t>
            </a:r>
            <a:r>
              <a:rPr lang="en-US" baseline="0" dirty="0" err="1"/>
              <a:t>etc</a:t>
            </a:r>
            <a:r>
              <a:rPr lang="en-US" baseline="0" dirty="0"/>
              <a:t> are defined declaratively, enabling applications to be functionally complete in a short period of time, increasing agility in application development. </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14</a:t>
            </a:fld>
            <a:endParaRPr lang="en-US" dirty="0"/>
          </a:p>
        </p:txBody>
      </p:sp>
    </p:spTree>
    <p:extLst>
      <p:ext uri="{BB962C8B-B14F-4D97-AF65-F5344CB8AC3E}">
        <p14:creationId xmlns:p14="http://schemas.microsoft.com/office/powerpoint/2010/main" val="59948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15</a:t>
            </a:fld>
            <a:endParaRPr lang="en-US" dirty="0"/>
          </a:p>
        </p:txBody>
      </p:sp>
    </p:spTree>
    <p:extLst>
      <p:ext uri="{BB962C8B-B14F-4D97-AF65-F5344CB8AC3E}">
        <p14:creationId xmlns:p14="http://schemas.microsoft.com/office/powerpoint/2010/main" val="31597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kern="1200" dirty="0">
                <a:solidFill>
                  <a:schemeClr val="tx1"/>
                </a:solidFill>
                <a:effectLst/>
                <a:latin typeface="+mn-lt"/>
                <a:ea typeface="+mn-ea"/>
                <a:cs typeface="+mn-cs"/>
              </a:rPr>
              <a:t>Oracle APEX is best suited to being co-located with the data it is maintaining / reporting on.</a:t>
            </a:r>
          </a:p>
          <a:p>
            <a:r>
              <a:rPr lang="en-IN" sz="1100" kern="1200" dirty="0">
                <a:solidFill>
                  <a:schemeClr val="tx1"/>
                </a:solidFill>
                <a:effectLst/>
                <a:latin typeface="+mn-lt"/>
                <a:ea typeface="+mn-ea"/>
                <a:cs typeface="+mn-cs"/>
              </a:rPr>
              <a:t>Oracle APEX provides the ability to execute SQL not only in the "local" Oracle database (where APEX runs in), but also on a remote Oracle instance. This is based on the REST Enabled SQL feature introduced with ORDS 17.4. When the REST Enabled SQL feature is active on an ORDS instance, SQL statements can be passed in JSON format using HTTP POST requests. Execution results are being passed back as a self-describing JSON response. Clients thus can communicate with the Oracle database using open protocols and without SQL*Net. A prerequisite for using REST Enabled SQL is to have at least ORDS 17.4 installed. Older ORDS versions (3.0.x) do not support REST Enabled SQL.</a:t>
            </a:r>
          </a:p>
          <a:p>
            <a:endParaRPr lang="en-IN" sz="1100" kern="1200" dirty="0">
              <a:solidFill>
                <a:schemeClr val="tx1"/>
              </a:solidFill>
              <a:effectLst/>
              <a:latin typeface="+mn-lt"/>
              <a:ea typeface="+mn-ea"/>
              <a:cs typeface="+mn-cs"/>
            </a:endParaRPr>
          </a:p>
          <a:p>
            <a:r>
              <a:rPr lang="en-IN" sz="1100" kern="1200" dirty="0">
                <a:solidFill>
                  <a:schemeClr val="tx1"/>
                </a:solidFill>
                <a:effectLst/>
                <a:latin typeface="+mn-lt"/>
                <a:ea typeface="+mn-ea"/>
                <a:cs typeface="+mn-cs"/>
              </a:rPr>
              <a:t>Oracle APEX provides declarative support for REST Services in Application Express components - that means, developers will be able to create a component, for example, an interactive report, directly on an external REST service.  You can register an external REST Service as a Web Source Module in Shared Components and then use it as the data source for an interactive report or a classic report.</a:t>
            </a:r>
          </a:p>
          <a:p>
            <a:r>
              <a:rPr lang="en-IN" sz="1100" kern="1200" dirty="0">
                <a:solidFill>
                  <a:schemeClr val="tx1"/>
                </a:solidFill>
                <a:effectLst/>
                <a:latin typeface="+mn-lt"/>
                <a:ea typeface="+mn-ea"/>
                <a:cs typeface="+mn-cs"/>
              </a:rPr>
              <a:t>You can also integrate into a SOA environment by consuming Web Services (both REST and SOAP) or utilize DB Links to other databases.</a:t>
            </a:r>
          </a:p>
          <a:p>
            <a:r>
              <a:rPr lang="en-IN" sz="1100" kern="1200" dirty="0">
                <a:solidFill>
                  <a:schemeClr val="tx1"/>
                </a:solidFill>
                <a:effectLst/>
                <a:latin typeface="+mn-lt"/>
                <a:ea typeface="+mn-ea"/>
                <a:cs typeface="+mn-cs"/>
              </a:rPr>
              <a:t>You learn about reports and forms in Oracle APEX later in this course.</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449375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Oracle Application Express architecture requires some form of Web server to proxy requests between a client Web browser and the Oracle Application Express engine. The Web server options include:</a:t>
            </a:r>
          </a:p>
          <a:p>
            <a:r>
              <a:rPr lang="en-US" b="1" dirty="0"/>
              <a:t>Oracle REST Data Services</a:t>
            </a:r>
            <a:r>
              <a:rPr lang="en-US" dirty="0"/>
              <a:t>: Oracle REST Data Services (ORDS) is a Java based, free tool that is fully supported when used with Oracle </a:t>
            </a:r>
            <a:r>
              <a:rPr lang="en-US" dirty="0" err="1"/>
              <a:t>WebLogic</a:t>
            </a:r>
            <a:r>
              <a:rPr lang="en-US" dirty="0"/>
              <a:t> Server, Oracle Glassfish Server, and Tomcat.</a:t>
            </a:r>
          </a:p>
          <a:p>
            <a:r>
              <a:rPr lang="en-US" b="1" dirty="0"/>
              <a:t>Embedded PL/SQL Gateway</a:t>
            </a:r>
            <a:r>
              <a:rPr lang="en-US" dirty="0"/>
              <a:t>: The Embedded PL/SQL Gateway (EPG) runs in the Oracle XML DB Protocol Server within the Oracle Database and includes the core features of </a:t>
            </a:r>
            <a:r>
              <a:rPr lang="en-US" dirty="0" err="1"/>
              <a:t>mod_plsql</a:t>
            </a:r>
            <a:r>
              <a:rPr lang="en-US" dirty="0"/>
              <a:t>.</a:t>
            </a:r>
          </a:p>
          <a:p>
            <a:r>
              <a:rPr lang="en-US" b="1" dirty="0"/>
              <a:t>Oracle HTTP Server</a:t>
            </a:r>
            <a:r>
              <a:rPr lang="en-US" dirty="0"/>
              <a:t>: The Oracle HTTP Server (Apache) with </a:t>
            </a:r>
            <a:r>
              <a:rPr lang="en-US" dirty="0" err="1"/>
              <a:t>mod_plsql</a:t>
            </a:r>
            <a:r>
              <a:rPr lang="en-US" dirty="0"/>
              <a:t> </a:t>
            </a:r>
            <a:r>
              <a:rPr lang="en-US" dirty="0" err="1"/>
              <a:t>plugin</a:t>
            </a:r>
            <a:r>
              <a:rPr lang="en-US" dirty="0"/>
              <a:t> can be placed on the same physical machine as the database, or on a separate physical machine. Please note that </a:t>
            </a:r>
            <a:r>
              <a:rPr lang="en-US" dirty="0" err="1"/>
              <a:t>mod_plsql</a:t>
            </a:r>
            <a:r>
              <a:rPr lang="en-US" dirty="0"/>
              <a:t> is deprecated as of Oracle HTTP Server 12c (12.1.3).</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241042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1" dirty="0"/>
              <a:t>Workspace</a:t>
            </a:r>
            <a:r>
              <a:rPr lang="en-US" dirty="0"/>
              <a:t>: A workspace is a logical work area which is associated with one or more Oracle database schemas. The schema(s) store the database objects that you build your applications on. A workspace enables multiple users to work within the same Oracle Application Express installation while keeping their objects, data and applications private. Each workspace has a unique ID and name.</a:t>
            </a:r>
          </a:p>
          <a:p>
            <a:r>
              <a:rPr lang="en-US" b="1" dirty="0"/>
              <a:t>Application</a:t>
            </a:r>
            <a:r>
              <a:rPr lang="en-US" dirty="0"/>
              <a:t>: An application is an HTML interface that exists on top of database objects such as tables or procedures. Using Oracle Application Express, you create both database applications and </a:t>
            </a:r>
            <a:r>
              <a:rPr lang="en-US" dirty="0" err="1"/>
              <a:t>Websheet</a:t>
            </a:r>
            <a:r>
              <a:rPr lang="en-US" dirty="0"/>
              <a:t> applications. The main difference between these two types of applications is the intended audience. While database applications are primarily developed by application developers, </a:t>
            </a:r>
            <a:r>
              <a:rPr lang="en-US" dirty="0" err="1"/>
              <a:t>Websheet</a:t>
            </a:r>
            <a:r>
              <a:rPr lang="en-US" dirty="0"/>
              <a:t> applications are often created by end users with no development experience. In this course, you learn how to develop database applications.</a:t>
            </a:r>
          </a:p>
          <a:p>
            <a:r>
              <a:rPr lang="en-US" b="1" dirty="0"/>
              <a:t>User roles</a:t>
            </a:r>
            <a:r>
              <a:rPr lang="en-US" dirty="0"/>
              <a:t>: Oracle Application Express users are divided in to four primary roles as: </a:t>
            </a:r>
          </a:p>
          <a:p>
            <a:pPr lvl="2"/>
            <a:r>
              <a:rPr lang="en-US" dirty="0"/>
              <a:t>End users do not have access to development or administrative capabilities. End users cannot sign into a workspace and create applications. End users can only run existing database or </a:t>
            </a:r>
            <a:r>
              <a:rPr lang="en-US" dirty="0" err="1"/>
              <a:t>Websheet</a:t>
            </a:r>
            <a:r>
              <a:rPr lang="en-US" dirty="0"/>
              <a:t> applications.</a:t>
            </a:r>
          </a:p>
          <a:p>
            <a:pPr lvl="2"/>
            <a:r>
              <a:rPr lang="en-US" dirty="0"/>
              <a:t>Developers are users who create and edit applications.</a:t>
            </a:r>
          </a:p>
          <a:p>
            <a:pPr lvl="2"/>
            <a:r>
              <a:rPr lang="en-US" dirty="0"/>
              <a:t>Workspace administrators are users who perform administrator tasks specific to a Workspace such as managing user accounts, monitoring workspace activity, and viewing log files.</a:t>
            </a:r>
          </a:p>
          <a:p>
            <a:pPr lvl="2"/>
            <a:r>
              <a:rPr lang="en-US" dirty="0"/>
              <a:t>Instance administrators are super users that manage an entire hosted instance using the Application Express Administration Services application. Instance administrators manage workspace provisioning, configure features and instance settings, and manage security.</a:t>
            </a:r>
          </a:p>
          <a:p>
            <a:endParaRPr lang="en-US" b="0" dirty="0">
              <a:latin typeface="Arial" pitchFamily="34" charset="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648460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0" dirty="0">
                <a:latin typeface="Arial" pitchFamily="34" charset="0"/>
                <a:ea typeface="ＭＳ Ｐゴシック" pitchFamily="34" charset="-128"/>
              </a:rPr>
              <a:t>Given APEX can run</a:t>
            </a:r>
            <a:r>
              <a:rPr lang="en-US" b="0" baseline="0" dirty="0">
                <a:latin typeface="Arial" pitchFamily="34" charset="0"/>
                <a:ea typeface="ＭＳ Ｐゴシック" pitchFamily="34" charset="-128"/>
              </a:rPr>
              <a:t> ‘anywhere you can install the Oracle Database’ you have great flexibility </a:t>
            </a:r>
            <a:r>
              <a:rPr lang="en-US" b="0" baseline="0" dirty="0">
                <a:latin typeface="Arial" pitchFamily="34" charset="0"/>
                <a:ea typeface="ＭＳ Ｐゴシック" pitchFamily="34" charset="-128"/>
                <a:sym typeface="Wingdings" pitchFamily="2" charset="2"/>
              </a:rPr>
              <a:t> Simply provide the appropriate URL to develop / run applications</a:t>
            </a:r>
          </a:p>
          <a:p>
            <a:r>
              <a:rPr lang="en-US" b="0" baseline="0" dirty="0">
                <a:latin typeface="Arial" pitchFamily="34" charset="0"/>
                <a:ea typeface="ＭＳ Ｐゴシック" pitchFamily="34" charset="-128"/>
              </a:rPr>
              <a:t>Import an APEX application into any other Oracle Database where you have the same version or later of Application Express installed</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b="0" baseline="0" dirty="0">
              <a:latin typeface="Arial" pitchFamily="34" charset="0"/>
              <a:ea typeface="ＭＳ Ｐゴシック" pitchFamily="34" charset="-128"/>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b="0" baseline="0" dirty="0">
                <a:latin typeface="Arial" pitchFamily="34" charset="0"/>
                <a:ea typeface="ＭＳ Ｐゴシック" pitchFamily="34" charset="-128"/>
              </a:rPr>
              <a:t>Start developing on your laptop running Oracle XE or on the cloud and then simply export the application</a:t>
            </a:r>
          </a:p>
          <a:p>
            <a:r>
              <a:rPr lang="en-US" b="0" baseline="0" dirty="0">
                <a:latin typeface="Arial" pitchFamily="34" charset="0"/>
                <a:ea typeface="ＭＳ Ｐゴシック" pitchFamily="34" charset="-128"/>
              </a:rPr>
              <a:t>Deploy on the Oracle Database Cloud Service and then once your application gets wide utilization move it to your private cloud.</a:t>
            </a:r>
          </a:p>
          <a:p>
            <a:endParaRPr lang="en-US" b="0" dirty="0">
              <a:latin typeface="Arial" pitchFamily="34" charset="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19</a:t>
            </a:fld>
            <a:endParaRPr lang="en-US" dirty="0"/>
          </a:p>
        </p:txBody>
      </p:sp>
    </p:spTree>
    <p:extLst>
      <p:ext uri="{BB962C8B-B14F-4D97-AF65-F5344CB8AC3E}">
        <p14:creationId xmlns:p14="http://schemas.microsoft.com/office/powerpoint/2010/main" val="134056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97869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rgbClr val="000000"/>
                </a:solidFill>
                <a:effectLst/>
                <a:latin typeface="+mn-lt"/>
                <a:ea typeface="+mn-ea"/>
                <a:cs typeface="+mn-cs"/>
              </a:rPr>
              <a:t>The benefits of </a:t>
            </a:r>
            <a:r>
              <a:rPr lang="en-US" sz="1100" b="0" i="0" u="none" strike="noStrike" kern="1200" dirty="0">
                <a:solidFill>
                  <a:srgbClr val="000000"/>
                </a:solidFill>
                <a:effectLst/>
                <a:latin typeface="+mn-lt"/>
                <a:ea typeface="+mn-ea"/>
                <a:cs typeface="+mn-cs"/>
              </a:rPr>
              <a:t>low code development</a:t>
            </a:r>
            <a:r>
              <a:rPr lang="en-US" sz="1100" b="0" i="0" kern="1200" dirty="0">
                <a:solidFill>
                  <a:srgbClr val="000000"/>
                </a:solidFill>
                <a:effectLst/>
                <a:latin typeface="+mn-lt"/>
                <a:ea typeface="+mn-ea"/>
                <a:cs typeface="+mn-cs"/>
              </a:rPr>
              <a:t> are greater productivity in less time at less cost and with greater consistency.  Low code frameworks, such as Application Express, leverage powerful components that provide reporting, data visualization, and form controls. This enables an application developer to focus on solving the business problem and delivering superior solutions, with less time and effort spent on mundane and repetitive lower-level coding typically associated with application development.</a:t>
            </a:r>
            <a:endParaRPr lang="en-US" dirty="0"/>
          </a:p>
          <a:p>
            <a:r>
              <a:rPr lang="en-US" dirty="0"/>
              <a:t>Go from idea to production in days not weeks or months</a:t>
            </a:r>
          </a:p>
          <a:p>
            <a:endParaRPr lang="en-US" dirty="0"/>
          </a:p>
          <a:p>
            <a:r>
              <a:rPr lang="en-US" dirty="0"/>
              <a:t>Step 1 – Develop your Database Objects</a:t>
            </a:r>
          </a:p>
          <a:p>
            <a:r>
              <a:rPr lang="en-US" dirty="0"/>
              <a:t>Step 2 – Develop your apps directly on top of the DB Objects</a:t>
            </a:r>
          </a:p>
          <a:p>
            <a:r>
              <a:rPr lang="en-US" dirty="0"/>
              <a:t>Step 3 – Deploy the app</a:t>
            </a:r>
          </a:p>
          <a:p>
            <a:endParaRPr lang="en-US" dirty="0"/>
          </a:p>
          <a:p>
            <a:r>
              <a:rPr lang="en-US" dirty="0"/>
              <a:t>Oracle APEX is a low-code, high-productivity platform -- meaning you can start building your first app immediately! There are no pre-requisites, no software to install, and best-of-all, you can get started for free! </a:t>
            </a:r>
          </a:p>
          <a:p>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rgbClr val="000000"/>
                </a:solidFill>
                <a:effectLst/>
                <a:latin typeface="+mn-lt"/>
                <a:ea typeface="+mn-ea"/>
                <a:cs typeface="+mn-cs"/>
              </a:rPr>
              <a:t>Oracle APEX combines the qualities of a low code tool, productivity, ease of use, and flexibility with the qualities of an enterprise development tool, security, integrity, scalability, availability and built for the web.</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20</a:t>
            </a:fld>
            <a:endParaRPr lang="en-US" dirty="0"/>
          </a:p>
        </p:txBody>
      </p:sp>
    </p:spTree>
    <p:extLst>
      <p:ext uri="{BB962C8B-B14F-4D97-AF65-F5344CB8AC3E}">
        <p14:creationId xmlns:p14="http://schemas.microsoft.com/office/powerpoint/2010/main" val="1292602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86817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To get stared with using Oracle Application Express, the first step is to obtain an Oracle Application Express workspace. </a:t>
            </a:r>
          </a:p>
          <a:p>
            <a:pPr lvl="0" hangingPunct="0"/>
            <a:r>
              <a:rPr lang="en-US" sz="1100" kern="1200" dirty="0">
                <a:solidFill>
                  <a:schemeClr val="tx1"/>
                </a:solidFill>
                <a:effectLst/>
                <a:latin typeface="+mn-lt"/>
                <a:ea typeface="+mn-ea"/>
                <a:cs typeface="+mn-cs"/>
              </a:rPr>
              <a:t>Select the most appropriate option from those listed below to obtain a Workspace:</a:t>
            </a:r>
            <a:endParaRPr lang="en-IN" sz="1100" kern="1200" dirty="0">
              <a:solidFill>
                <a:schemeClr val="tx1"/>
              </a:solidFill>
              <a:effectLst/>
              <a:latin typeface="+mn-lt"/>
              <a:ea typeface="+mn-ea"/>
              <a:cs typeface="+mn-cs"/>
            </a:endParaRPr>
          </a:p>
          <a:p>
            <a:pPr lvl="1" hangingPunct="0"/>
            <a:r>
              <a:rPr lang="en-US" sz="1050" u="sng" kern="1200" dirty="0">
                <a:solidFill>
                  <a:schemeClr val="tx1"/>
                </a:solidFill>
                <a:effectLst/>
                <a:latin typeface="+mn-lt"/>
                <a:ea typeface="+mn-ea"/>
                <a:cs typeface="+mn-cs"/>
                <a:hlinkClick r:id="rId3"/>
              </a:rPr>
              <a:t>apex.oracle.com</a:t>
            </a:r>
            <a:r>
              <a:rPr lang="en-US" sz="1050" kern="1200" dirty="0">
                <a:solidFill>
                  <a:schemeClr val="tx1"/>
                </a:solidFill>
                <a:effectLst/>
                <a:latin typeface="+mn-lt"/>
                <a:ea typeface="+mn-ea"/>
                <a:cs typeface="+mn-cs"/>
              </a:rPr>
              <a:t> - Request a workspace on Oracle’s free 'development only' service for evaluating the technology.</a:t>
            </a:r>
            <a:endParaRPr lang="en-IN" sz="1050" kern="1200" dirty="0">
              <a:solidFill>
                <a:schemeClr val="tx1"/>
              </a:solidFill>
              <a:effectLst/>
              <a:latin typeface="+mn-lt"/>
              <a:ea typeface="+mn-ea"/>
              <a:cs typeface="+mn-cs"/>
            </a:endParaRPr>
          </a:p>
          <a:p>
            <a:pPr lvl="1" hangingPunct="0"/>
            <a:r>
              <a:rPr lang="en-IN" sz="1050" kern="1200" dirty="0">
                <a:solidFill>
                  <a:schemeClr val="tx1"/>
                </a:solidFill>
                <a:effectLst/>
                <a:latin typeface="+mn-lt"/>
                <a:ea typeface="+mn-ea"/>
                <a:cs typeface="+mn-cs"/>
              </a:rPr>
              <a:t>https://</a:t>
            </a:r>
            <a:r>
              <a:rPr lang="en-IN" sz="1050" kern="1200" dirty="0" err="1">
                <a:solidFill>
                  <a:schemeClr val="tx1"/>
                </a:solidFill>
                <a:effectLst/>
                <a:latin typeface="+mn-lt"/>
                <a:ea typeface="+mn-ea"/>
                <a:cs typeface="+mn-cs"/>
              </a:rPr>
              <a:t>www.oracle.com</a:t>
            </a:r>
            <a:r>
              <a:rPr lang="en-IN" sz="1050" kern="1200" dirty="0">
                <a:solidFill>
                  <a:schemeClr val="tx1"/>
                </a:solidFill>
                <a:effectLst/>
                <a:latin typeface="+mn-lt"/>
                <a:ea typeface="+mn-ea"/>
                <a:cs typeface="+mn-cs"/>
              </a:rPr>
              <a:t>/cloud/free/: </a:t>
            </a:r>
            <a:r>
              <a:rPr lang="en-US" sz="1050" kern="1200" dirty="0">
                <a:solidFill>
                  <a:schemeClr val="tx1"/>
                </a:solidFill>
                <a:effectLst/>
                <a:latin typeface="+mn-lt"/>
                <a:ea typeface="+mn-ea"/>
                <a:cs typeface="+mn-cs"/>
              </a:rPr>
              <a:t>Sign up for the new Always Free Cloud Tier to get two Oracle Autonomous Databases with powerful tools like Oracle APEX and SQL Developer.</a:t>
            </a:r>
            <a:endParaRPr lang="en-IN" sz="1050" kern="1200" dirty="0">
              <a:solidFill>
                <a:schemeClr val="tx1"/>
              </a:solidFill>
              <a:effectLst/>
              <a:latin typeface="+mn-lt"/>
              <a:ea typeface="+mn-ea"/>
              <a:cs typeface="+mn-cs"/>
            </a:endParaRPr>
          </a:p>
          <a:p>
            <a:pPr lvl="1" hangingPunct="0"/>
            <a:r>
              <a:rPr lang="en-US" sz="1050" u="sng" kern="1200" dirty="0">
                <a:solidFill>
                  <a:schemeClr val="tx1"/>
                </a:solidFill>
                <a:effectLst/>
                <a:latin typeface="+mn-lt"/>
                <a:ea typeface="+mn-ea"/>
                <a:cs typeface="+mn-cs"/>
                <a:hlinkClick r:id="rId4"/>
              </a:rPr>
              <a:t>Oracle Database 18c Express Edition</a:t>
            </a:r>
            <a:r>
              <a:rPr lang="en-US" sz="1050" kern="1200" dirty="0">
                <a:solidFill>
                  <a:schemeClr val="tx1"/>
                </a:solidFill>
                <a:effectLst/>
                <a:latin typeface="+mn-lt"/>
                <a:ea typeface="+mn-ea"/>
                <a:cs typeface="+mn-cs"/>
              </a:rPr>
              <a:t> - Download Oracle XE and install on your laptop or desktop machine and then </a:t>
            </a:r>
            <a:r>
              <a:rPr lang="en-US" sz="1050" u="sng" kern="1200" dirty="0">
                <a:solidFill>
                  <a:schemeClr val="tx1"/>
                </a:solidFill>
                <a:effectLst/>
                <a:latin typeface="+mn-lt"/>
                <a:ea typeface="+mn-ea"/>
                <a:cs typeface="+mn-cs"/>
                <a:hlinkClick r:id="rId5"/>
              </a:rPr>
              <a:t>download</a:t>
            </a:r>
            <a:r>
              <a:rPr lang="en-US" sz="1050" kern="1200" dirty="0">
                <a:solidFill>
                  <a:schemeClr val="tx1"/>
                </a:solidFill>
                <a:effectLst/>
                <a:latin typeface="+mn-lt"/>
                <a:ea typeface="+mn-ea"/>
                <a:cs typeface="+mn-cs"/>
              </a:rPr>
              <a:t> and install the latest Oracle Application Express release.</a:t>
            </a:r>
            <a:endParaRPr lang="en-IN" sz="1050" kern="1200" dirty="0">
              <a:solidFill>
                <a:schemeClr val="tx1"/>
              </a:solidFill>
              <a:effectLst/>
              <a:latin typeface="+mn-lt"/>
              <a:ea typeface="+mn-ea"/>
              <a:cs typeface="+mn-cs"/>
            </a:endParaRPr>
          </a:p>
          <a:p>
            <a:pPr lvl="1" hangingPunct="0"/>
            <a:r>
              <a:rPr lang="en-US" sz="1050" u="sng" kern="1200" dirty="0">
                <a:solidFill>
                  <a:schemeClr val="tx1"/>
                </a:solidFill>
                <a:effectLst/>
                <a:latin typeface="+mn-lt"/>
                <a:ea typeface="+mn-ea"/>
                <a:cs typeface="+mn-cs"/>
                <a:hlinkClick r:id="rId6"/>
              </a:rPr>
              <a:t>Oracle VM Virtual Box</a:t>
            </a:r>
            <a:r>
              <a:rPr lang="en-US" sz="1050" kern="1200" dirty="0">
                <a:solidFill>
                  <a:schemeClr val="tx1"/>
                </a:solidFill>
                <a:effectLst/>
                <a:latin typeface="+mn-lt"/>
                <a:ea typeface="+mn-ea"/>
                <a:cs typeface="+mn-cs"/>
              </a:rPr>
              <a:t> - Download Oracle VM Virtual Box and then import the </a:t>
            </a:r>
            <a:r>
              <a:rPr lang="en-US" sz="1050" u="sng" kern="1200" dirty="0">
                <a:solidFill>
                  <a:schemeClr val="tx1"/>
                </a:solidFill>
                <a:effectLst/>
                <a:latin typeface="+mn-lt"/>
                <a:ea typeface="+mn-ea"/>
                <a:cs typeface="+mn-cs"/>
                <a:hlinkClick r:id="rId6"/>
              </a:rPr>
              <a:t>Database Application Development Appliance</a:t>
            </a:r>
            <a:r>
              <a:rPr lang="en-US" sz="1050" kern="1200" dirty="0">
                <a:solidFill>
                  <a:schemeClr val="tx1"/>
                </a:solidFill>
                <a:effectLst/>
                <a:latin typeface="+mn-lt"/>
                <a:ea typeface="+mn-ea"/>
                <a:cs typeface="+mn-cs"/>
              </a:rPr>
              <a:t> which includes Oracle Database 19.3, and Oracle Application Express 19.1 pre-installed.</a:t>
            </a:r>
            <a:endParaRPr lang="en-IN" sz="1050" kern="1200" dirty="0">
              <a:solidFill>
                <a:schemeClr val="tx1"/>
              </a:solidFill>
              <a:effectLst/>
              <a:latin typeface="+mn-lt"/>
              <a:ea typeface="+mn-ea"/>
              <a:cs typeface="+mn-cs"/>
            </a:endParaRPr>
          </a:p>
          <a:p>
            <a:r>
              <a:rPr lang="en-US" b="1" dirty="0"/>
              <a:t>Note</a:t>
            </a:r>
            <a:r>
              <a:rPr lang="en-US" dirty="0"/>
              <a:t>: The steps and screenshots in this student guide use the Workspace on apex.oracle.com. </a:t>
            </a:r>
          </a:p>
        </p:txBody>
      </p:sp>
      <p:sp>
        <p:nvSpPr>
          <p:cNvPr id="4" name="Slide Number Placeholder 3"/>
          <p:cNvSpPr>
            <a:spLocks noGrp="1"/>
          </p:cNvSpPr>
          <p:nvPr>
            <p:ph type="sldNum" sz="quarter" idx="10"/>
          </p:nvPr>
        </p:nvSpPr>
        <p:spPr/>
        <p:txBody>
          <a:bodyPr/>
          <a:lstStyle/>
          <a:p>
            <a:fld id="{8C72D9AE-7182-4680-8F79-479C4181FF08}" type="slidenum">
              <a:rPr lang="en-US" smtClean="0"/>
              <a:t>22</a:t>
            </a:fld>
            <a:endParaRPr lang="en-US" dirty="0"/>
          </a:p>
        </p:txBody>
      </p:sp>
    </p:spTree>
    <p:extLst>
      <p:ext uri="{BB962C8B-B14F-4D97-AF65-F5344CB8AC3E}">
        <p14:creationId xmlns:p14="http://schemas.microsoft.com/office/powerpoint/2010/main" val="699748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22481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None/>
            </a:pPr>
            <a:r>
              <a:rPr lang="en-US" dirty="0">
                <a:latin typeface="Arial" charset="0"/>
              </a:rPr>
              <a:t>To log in to Oracle Application Express, you need to specify</a:t>
            </a:r>
            <a:r>
              <a:rPr lang="en-US" baseline="0" dirty="0">
                <a:latin typeface="Arial" charset="0"/>
              </a:rPr>
              <a:t> the </a:t>
            </a:r>
            <a:r>
              <a:rPr lang="en-US" dirty="0">
                <a:latin typeface="Arial" charset="0"/>
              </a:rPr>
              <a:t>workspace name, the username and password created for that workspace. You can log in to Oracle Application Express either</a:t>
            </a:r>
            <a:r>
              <a:rPr lang="en-US" baseline="0" dirty="0">
                <a:latin typeface="Arial" charset="0"/>
              </a:rPr>
              <a:t> </a:t>
            </a:r>
            <a:r>
              <a:rPr lang="en-US" dirty="0">
                <a:latin typeface="Arial" charset="0"/>
              </a:rPr>
              <a:t>as a workspace administrator or as a developer. </a:t>
            </a:r>
          </a:p>
          <a:p>
            <a:pPr lvl="0">
              <a:buNone/>
            </a:pPr>
            <a:r>
              <a:rPr lang="en-US" dirty="0">
                <a:latin typeface="Arial" charset="0"/>
              </a:rPr>
              <a:t>Perform the following steps to log in to your Application Express Workspace:</a:t>
            </a:r>
          </a:p>
          <a:p>
            <a:pPr marL="457200" lvl="1" indent="-228600">
              <a:buFont typeface="+mj-lt"/>
              <a:buAutoNum type="arabicPeriod"/>
            </a:pPr>
            <a:r>
              <a:rPr lang="en-US" dirty="0">
                <a:latin typeface="Arial" charset="0"/>
              </a:rPr>
              <a:t>You access the Oracle Application Express environment with the URL: </a:t>
            </a:r>
            <a:r>
              <a:rPr lang="en-US" dirty="0">
                <a:latin typeface="Arial" charset="0"/>
                <a:cs typeface="Arial" charset="0"/>
              </a:rPr>
              <a:t>http://&lt;</a:t>
            </a:r>
            <a:r>
              <a:rPr lang="en-US" i="1" dirty="0">
                <a:latin typeface="Arial" charset="0"/>
                <a:cs typeface="Arial" charset="0"/>
              </a:rPr>
              <a:t>hostname</a:t>
            </a:r>
            <a:r>
              <a:rPr lang="en-US" dirty="0">
                <a:latin typeface="Arial" charset="0"/>
                <a:cs typeface="Arial" charset="0"/>
              </a:rPr>
              <a:t>&gt;:&lt;</a:t>
            </a:r>
            <a:r>
              <a:rPr lang="en-US" i="1" dirty="0">
                <a:latin typeface="Arial" charset="0"/>
                <a:cs typeface="Arial" charset="0"/>
              </a:rPr>
              <a:t>port</a:t>
            </a:r>
            <a:r>
              <a:rPr lang="en-US" dirty="0">
                <a:latin typeface="Arial" charset="0"/>
                <a:cs typeface="Arial" charset="0"/>
              </a:rPr>
              <a:t>&gt;/apex</a:t>
            </a:r>
          </a:p>
          <a:p>
            <a:pPr marL="457200" lvl="1" indent="-228600">
              <a:buFont typeface="+mj-lt"/>
              <a:buAutoNum type="arabicPeriod"/>
            </a:pPr>
            <a:r>
              <a:rPr lang="en-US" dirty="0">
                <a:latin typeface="Arial" charset="0"/>
              </a:rPr>
              <a:t>The login page appears. Enter the workspace name, username, and password. </a:t>
            </a:r>
          </a:p>
          <a:p>
            <a:pPr marL="457200" lvl="1" indent="-228600">
              <a:buFont typeface="+mj-lt"/>
              <a:buAutoNum type="arabicPeriod"/>
            </a:pPr>
            <a:r>
              <a:rPr lang="en-US" dirty="0">
                <a:latin typeface="Arial" charset="0"/>
              </a:rPr>
              <a:t>Click Sign In. </a:t>
            </a:r>
            <a:br>
              <a:rPr lang="en-US" dirty="0">
                <a:latin typeface="Arial" charset="0"/>
              </a:rPr>
            </a:br>
            <a:r>
              <a:rPr lang="en-US" dirty="0">
                <a:latin typeface="Arial" charset="0"/>
              </a:rPr>
              <a:t>You may be prompted to change your workspace password the first time you log in.</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24</a:t>
            </a:fld>
            <a:endParaRPr lang="en-US" dirty="0"/>
          </a:p>
        </p:txBody>
      </p:sp>
    </p:spTree>
    <p:extLst>
      <p:ext uri="{BB962C8B-B14F-4D97-AF65-F5344CB8AC3E}">
        <p14:creationId xmlns:p14="http://schemas.microsoft.com/office/powerpoint/2010/main" val="128136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When you sign in to Oracle Application Express development environment, the Workspace home page appears. The Oracle Application Express development environment consists of four components:</a:t>
            </a:r>
          </a:p>
          <a:p>
            <a:pPr lvl="1">
              <a:buFont typeface="Arial" pitchFamily="34" charset="0"/>
              <a:buChar char="•"/>
            </a:pPr>
            <a:r>
              <a:rPr lang="en-US" dirty="0"/>
              <a:t>App Builder</a:t>
            </a:r>
          </a:p>
          <a:p>
            <a:pPr lvl="1">
              <a:buFont typeface="Arial" pitchFamily="34" charset="0"/>
              <a:buChar char="•"/>
            </a:pPr>
            <a:r>
              <a:rPr lang="en-US" dirty="0"/>
              <a:t>SQL Workshop</a:t>
            </a:r>
          </a:p>
          <a:p>
            <a:pPr lvl="1">
              <a:buFont typeface="Arial" pitchFamily="34" charset="0"/>
              <a:buChar char="•"/>
            </a:pPr>
            <a:r>
              <a:rPr lang="en-US" dirty="0"/>
              <a:t>Team Development</a:t>
            </a:r>
          </a:p>
          <a:p>
            <a:pPr lvl="1">
              <a:buFont typeface="Arial" pitchFamily="34" charset="0"/>
              <a:buChar char="•"/>
            </a:pPr>
            <a:r>
              <a:rPr lang="en-US" dirty="0"/>
              <a:t>Packaged Apps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25</a:t>
            </a:fld>
            <a:endParaRPr lang="en-US" dirty="0"/>
          </a:p>
        </p:txBody>
      </p:sp>
    </p:spTree>
    <p:extLst>
      <p:ext uri="{BB962C8B-B14F-4D97-AF65-F5344CB8AC3E}">
        <p14:creationId xmlns:p14="http://schemas.microsoft.com/office/powerpoint/2010/main" val="1843291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Developers use App Builder to create the pages that make up an Oracle Application Express application. You </a:t>
            </a:r>
            <a:r>
              <a:rPr lang="en-US" dirty="0"/>
              <a:t>spend the majority of your time in the App Builder defining, enhancing and maintaining applications.</a:t>
            </a:r>
          </a:p>
        </p:txBody>
      </p:sp>
      <p:sp>
        <p:nvSpPr>
          <p:cNvPr id="4" name="Slide Number Placeholder 3"/>
          <p:cNvSpPr>
            <a:spLocks noGrp="1"/>
          </p:cNvSpPr>
          <p:nvPr>
            <p:ph type="sldNum" sz="quarter" idx="10"/>
          </p:nvPr>
        </p:nvSpPr>
        <p:spPr/>
        <p:txBody>
          <a:bodyPr/>
          <a:lstStyle/>
          <a:p>
            <a:fld id="{8C72D9AE-7182-4680-8F79-479C4181FF08}" type="slidenum">
              <a:rPr lang="en-US" smtClean="0"/>
              <a:t>26</a:t>
            </a:fld>
            <a:endParaRPr lang="en-US" dirty="0"/>
          </a:p>
        </p:txBody>
      </p:sp>
    </p:spTree>
    <p:extLst>
      <p:ext uri="{BB962C8B-B14F-4D97-AF65-F5344CB8AC3E}">
        <p14:creationId xmlns:p14="http://schemas.microsoft.com/office/powerpoint/2010/main" val="24395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The SQL Workshop provides tools to view and manage database objects and data. SQL</a:t>
            </a:r>
            <a:r>
              <a:rPr lang="en-US" baseline="0" dirty="0"/>
              <a:t> Workshop is sometimes the only means developers can maintain DB objects as they may not have direct access to the schema(s) via SQL*Net, especially if they are using a hosted service. The functionality available through SQL Workshop is a subset of SQL Developer and is designed specifically for developers to be able to maintain their DB objects.</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27</a:t>
            </a:fld>
            <a:endParaRPr lang="en-US" dirty="0"/>
          </a:p>
        </p:txBody>
      </p:sp>
    </p:spTree>
    <p:extLst>
      <p:ext uri="{BB962C8B-B14F-4D97-AF65-F5344CB8AC3E}">
        <p14:creationId xmlns:p14="http://schemas.microsoft.com/office/powerpoint/2010/main" val="700320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Team Development provides the ability to manage</a:t>
            </a:r>
            <a:r>
              <a:rPr lang="en-US" baseline="0" dirty="0"/>
              <a:t> the full lifecycle of your application development.</a:t>
            </a:r>
          </a:p>
          <a:p>
            <a:r>
              <a:rPr lang="en-US" baseline="0" dirty="0"/>
              <a:t>Features, To-Dos, and Bugs can be assigned to specific applications and pages.</a:t>
            </a:r>
          </a:p>
          <a:p>
            <a:r>
              <a:rPr lang="en-US" baseline="0" dirty="0"/>
              <a:t>Feedback allows developers to easily gather comments, enhancements, and bugs directly from their user community and includes important session state information to assist the developers with diagnosis.</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t>28</a:t>
            </a:fld>
            <a:endParaRPr lang="en-US" dirty="0"/>
          </a:p>
        </p:txBody>
      </p:sp>
    </p:spTree>
    <p:extLst>
      <p:ext uri="{BB962C8B-B14F-4D97-AF65-F5344CB8AC3E}">
        <p14:creationId xmlns:p14="http://schemas.microsoft.com/office/powerpoint/2010/main" val="54830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Packaged apps are a suite of business productivity applications, easily installed with only a few clicks. These solutions can be readily used as production applications to improve business processes and are fully supported by Oracle. Packaged Applications also include a collection of sample applications which demonstrate some of the major features of Oracle Application Express.</a:t>
            </a:r>
          </a:p>
        </p:txBody>
      </p:sp>
      <p:sp>
        <p:nvSpPr>
          <p:cNvPr id="4" name="Slide Number Placeholder 3"/>
          <p:cNvSpPr>
            <a:spLocks noGrp="1"/>
          </p:cNvSpPr>
          <p:nvPr>
            <p:ph type="sldNum" sz="quarter" idx="10"/>
          </p:nvPr>
        </p:nvSpPr>
        <p:spPr/>
        <p:txBody>
          <a:bodyPr/>
          <a:lstStyle/>
          <a:p>
            <a:fld id="{8C72D9AE-7182-4680-8F79-479C4181FF08}" type="slidenum">
              <a:rPr lang="en-US" smtClean="0"/>
              <a:t>29</a:t>
            </a:fld>
            <a:endParaRPr lang="en-US" dirty="0"/>
          </a:p>
        </p:txBody>
      </p:sp>
    </p:spTree>
    <p:extLst>
      <p:ext uri="{BB962C8B-B14F-4D97-AF65-F5344CB8AC3E}">
        <p14:creationId xmlns:p14="http://schemas.microsoft.com/office/powerpoint/2010/main" val="119177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 lesson, you are introduced to Oracle Application Express. You learn how to log in to Oracle APEX, and navigate through different components. You also learn how to install and run a packaged app.</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356950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shows steps to install a packaged app in your Oracle Application Express</a:t>
            </a:r>
            <a:r>
              <a:rPr lang="en-US" baseline="0" dirty="0"/>
              <a:t> Workspace. </a:t>
            </a:r>
          </a:p>
          <a:p>
            <a:pPr marL="457200" lvl="1" indent="-228600">
              <a:buFont typeface="+mj-lt"/>
              <a:buAutoNum type="arabicPeriod"/>
            </a:pPr>
            <a:r>
              <a:rPr lang="en-US" baseline="0" dirty="0"/>
              <a:t>Log in to your Oracle Application Express Workspace. On the Workspace home page, click </a:t>
            </a:r>
            <a:r>
              <a:rPr lang="en-US" b="1" baseline="0" dirty="0"/>
              <a:t>App Gallery</a:t>
            </a:r>
            <a:r>
              <a:rPr lang="en-US" baseline="0" dirty="0"/>
              <a:t>.</a:t>
            </a:r>
          </a:p>
          <a:p>
            <a:pPr marL="457200" lvl="1" indent="-228600">
              <a:buFont typeface="+mj-lt"/>
              <a:buAutoNum type="arabicPeriod"/>
            </a:pPr>
            <a:r>
              <a:rPr lang="en-US" dirty="0"/>
              <a:t>From</a:t>
            </a:r>
            <a:r>
              <a:rPr lang="en-US" baseline="0" dirty="0"/>
              <a:t> the list of applications, select the packaged application that you want to install. For example, in the slide, you select Sample Charts application.</a:t>
            </a:r>
          </a:p>
        </p:txBody>
      </p:sp>
      <p:sp>
        <p:nvSpPr>
          <p:cNvPr id="4" name="Slide Number Placeholder 3"/>
          <p:cNvSpPr>
            <a:spLocks noGrp="1"/>
          </p:cNvSpPr>
          <p:nvPr>
            <p:ph type="sldNum" sz="quarter" idx="10"/>
          </p:nvPr>
        </p:nvSpPr>
        <p:spPr/>
        <p:txBody>
          <a:bodyPr/>
          <a:lstStyle/>
          <a:p>
            <a:fld id="{8C72D9AE-7182-4680-8F79-479C4181FF08}" type="slidenum">
              <a:rPr lang="en-US" smtClean="0"/>
              <a:t>30</a:t>
            </a:fld>
            <a:endParaRPr lang="en-US" dirty="0"/>
          </a:p>
        </p:txBody>
      </p:sp>
    </p:spTree>
    <p:extLst>
      <p:ext uri="{BB962C8B-B14F-4D97-AF65-F5344CB8AC3E}">
        <p14:creationId xmlns:p14="http://schemas.microsoft.com/office/powerpoint/2010/main" val="1581825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3"/>
            </a:pPr>
            <a:r>
              <a:rPr lang="en-US" baseline="0" dirty="0"/>
              <a:t>Click </a:t>
            </a:r>
            <a:r>
              <a:rPr lang="en-US" b="1" baseline="0" dirty="0"/>
              <a:t>Install App </a:t>
            </a:r>
            <a:r>
              <a:rPr lang="en-US" baseline="0" dirty="0"/>
              <a:t>to initiate the process of installing the application</a:t>
            </a:r>
          </a:p>
          <a:p>
            <a:pPr marL="457200" lvl="1" indent="-228600">
              <a:buFont typeface="+mj-lt"/>
              <a:buAutoNum type="arabicPeriod" startAt="3"/>
            </a:pPr>
            <a:r>
              <a:rPr lang="en-US" baseline="0" dirty="0"/>
              <a:t>Accept the defaults for authentication and click </a:t>
            </a:r>
            <a:r>
              <a:rPr lang="en-US" b="1" baseline="0" dirty="0"/>
              <a:t>Next</a:t>
            </a:r>
            <a:r>
              <a:rPr lang="en-US" baseline="0" dirty="0"/>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US" baseline="0" dirty="0"/>
              <a:t>Now, click </a:t>
            </a:r>
            <a:r>
              <a:rPr lang="en-US" b="1" baseline="0" dirty="0"/>
              <a:t>Install Packaged App</a:t>
            </a:r>
            <a:r>
              <a:rPr lang="en-US" baseline="0" dirty="0"/>
              <a:t>. The application gets installed in your workspace.</a:t>
            </a:r>
          </a:p>
          <a:p>
            <a:pPr marL="457200" lvl="1" indent="-228600">
              <a:buFont typeface="+mj-lt"/>
              <a:buAutoNum type="arabicPeriod" startAt="3"/>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31</a:t>
            </a:fld>
            <a:endParaRPr lang="en-US" dirty="0"/>
          </a:p>
        </p:txBody>
      </p:sp>
    </p:spTree>
    <p:extLst>
      <p:ext uri="{BB962C8B-B14F-4D97-AF65-F5344CB8AC3E}">
        <p14:creationId xmlns:p14="http://schemas.microsoft.com/office/powerpoint/2010/main" val="815564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After installing the packaged</a:t>
            </a:r>
            <a:r>
              <a:rPr lang="en-US" baseline="0" dirty="0"/>
              <a:t> app as in the previous slide, you run the application.</a:t>
            </a:r>
          </a:p>
          <a:p>
            <a:pPr marL="457200" lvl="1" indent="-228600">
              <a:buFont typeface="+mj-lt"/>
              <a:buAutoNum type="arabicPeriod"/>
            </a:pPr>
            <a:r>
              <a:rPr lang="en-US" baseline="0" dirty="0"/>
              <a:t>Click </a:t>
            </a:r>
            <a:r>
              <a:rPr lang="en-US" b="1" baseline="0" dirty="0"/>
              <a:t>Run Application</a:t>
            </a:r>
            <a:r>
              <a:rPr lang="en-US" baseline="0" dirty="0"/>
              <a:t>.</a:t>
            </a:r>
          </a:p>
          <a:p>
            <a:pPr marL="457200" lvl="1" indent="-228600">
              <a:buFont typeface="+mj-lt"/>
              <a:buAutoNum type="arabicPeriod"/>
            </a:pPr>
            <a:r>
              <a:rPr lang="en-US" baseline="0" dirty="0"/>
              <a:t>Enter your Username and Password. Click </a:t>
            </a:r>
            <a:r>
              <a:rPr lang="en-US" b="1" baseline="0" dirty="0"/>
              <a:t>Sign In</a:t>
            </a:r>
            <a:r>
              <a:rPr lang="en-US" baseline="0" dirty="0"/>
              <a:t>. The application home page appears.</a:t>
            </a:r>
            <a:endParaRPr lang="en-US" dirty="0"/>
          </a:p>
          <a:p>
            <a:pPr marL="228600" lvl="1" indent="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32</a:t>
            </a:fld>
            <a:endParaRPr lang="en-US" dirty="0"/>
          </a:p>
        </p:txBody>
      </p:sp>
    </p:spTree>
    <p:extLst>
      <p:ext uri="{BB962C8B-B14F-4D97-AF65-F5344CB8AC3E}">
        <p14:creationId xmlns:p14="http://schemas.microsoft.com/office/powerpoint/2010/main" val="1661549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Feeling stuck? want to learn more? share your success? or meet with other like-minded developers? There's everything from books, discussion forums and community-driven websites to local meet-ups and worldwide conferences to cater to your every APEX-related need! Check out our community site, apex.oracle.com/community, for much </a:t>
            </a:r>
            <a:r>
              <a:rPr lang="en-US" dirty="0" err="1"/>
              <a:t>much</a:t>
            </a:r>
            <a:r>
              <a:rPr lang="en-US" dirty="0"/>
              <a:t> more!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33</a:t>
            </a:fld>
            <a:endParaRPr lang="en-US" dirty="0"/>
          </a:p>
        </p:txBody>
      </p:sp>
    </p:spTree>
    <p:extLst>
      <p:ext uri="{BB962C8B-B14F-4D97-AF65-F5344CB8AC3E}">
        <p14:creationId xmlns:p14="http://schemas.microsoft.com/office/powerpoint/2010/main" val="1079077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34</a:t>
            </a:fld>
            <a:endParaRPr lang="en-US" dirty="0"/>
          </a:p>
        </p:txBody>
      </p:sp>
    </p:spTree>
    <p:extLst>
      <p:ext uri="{BB962C8B-B14F-4D97-AF65-F5344CB8AC3E}">
        <p14:creationId xmlns:p14="http://schemas.microsoft.com/office/powerpoint/2010/main" val="382105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53683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rgbClr val="000000"/>
                </a:solidFill>
                <a:effectLst/>
                <a:latin typeface="+mn-lt"/>
                <a:ea typeface="+mn-ea"/>
                <a:cs typeface="+mn-cs"/>
              </a:rPr>
              <a:t>Ask TOM is an on-line repository of over 18,400 questions and answers that have been answered by the Ask TOM team. This content covers many topics related to building applications on top of Oracle Database. Ask TOM one of the leading sites online to learn about Oracle Database, so if you have a question about Oracle Database that you can't solve yourself, be sure to ask it here!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36</a:t>
            </a:fld>
            <a:endParaRPr lang="en-US" dirty="0"/>
          </a:p>
        </p:txBody>
      </p:sp>
    </p:spTree>
    <p:extLst>
      <p:ext uri="{BB962C8B-B14F-4D97-AF65-F5344CB8AC3E}">
        <p14:creationId xmlns:p14="http://schemas.microsoft.com/office/powerpoint/2010/main" val="426281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37</a:t>
            </a:fld>
            <a:endParaRPr lang="en-US" dirty="0"/>
          </a:p>
        </p:txBody>
      </p:sp>
    </p:spTree>
    <p:extLst>
      <p:ext uri="{BB962C8B-B14F-4D97-AF65-F5344CB8AC3E}">
        <p14:creationId xmlns:p14="http://schemas.microsoft.com/office/powerpoint/2010/main" val="22510992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rgbClr val="000000"/>
                </a:solidFill>
                <a:effectLst/>
                <a:latin typeface="+mn-lt"/>
                <a:ea typeface="+mn-ea"/>
                <a:cs typeface="+mn-cs"/>
              </a:rPr>
              <a:t>Aria People is Oracle's employee directory app where you can easily look up employees, find contact information, create lists, and more.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38</a:t>
            </a:fld>
            <a:endParaRPr lang="en-US" dirty="0"/>
          </a:p>
        </p:txBody>
      </p:sp>
    </p:spTree>
    <p:extLst>
      <p:ext uri="{BB962C8B-B14F-4D97-AF65-F5344CB8AC3E}">
        <p14:creationId xmlns:p14="http://schemas.microsoft.com/office/powerpoint/2010/main" val="1953392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These are the primary URLs you need to get more information on Oracle Application Express!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39</a:t>
            </a:fld>
            <a:endParaRPr lang="en-US" dirty="0"/>
          </a:p>
        </p:txBody>
      </p:sp>
    </p:spTree>
    <p:extLst>
      <p:ext uri="{BB962C8B-B14F-4D97-AF65-F5344CB8AC3E}">
        <p14:creationId xmlns:p14="http://schemas.microsoft.com/office/powerpoint/2010/main" val="168430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Oracle Application Express (Oracle APEX) is a rapid Web application development tool for the Oracle Database. </a:t>
            </a:r>
          </a:p>
          <a:p>
            <a:r>
              <a:rPr lang="en-US" dirty="0"/>
              <a:t>Oracle Application Express enables you to design, develop and deploy beautiful, responsive, database-driven applications using only your web browser. You use Oracle APEX to build desktop and mobile applications for the Oracle Database. </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Using Oracle</a:t>
            </a:r>
            <a:r>
              <a:rPr lang="en-US" baseline="0" dirty="0"/>
              <a:t> Application Express you can q</a:t>
            </a:r>
            <a:r>
              <a:rPr lang="en-US" dirty="0"/>
              <a:t>uickly build reports, forms, charts, calendars, etc. on</a:t>
            </a:r>
            <a:r>
              <a:rPr lang="en-US" baseline="0" dirty="0"/>
              <a:t> top of the data in your database.</a:t>
            </a:r>
            <a:endParaRPr lang="en-US" dirty="0"/>
          </a:p>
          <a:p>
            <a:r>
              <a:rPr lang="en-US" dirty="0"/>
              <a:t>Oracle Application Express enables organizations to capitalize on their existing investment in SQL and PL/SQL skills. Few programming skills are required, and anyone can quickly learn to develop applications. With Oracle Application Express, applications are built faster, with fewer developers.</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853422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Join Oracle APEX Office Hours for guidance from experts, answers to your questions, and to network with like-minded members of the community. That URL in </a:t>
            </a:r>
            <a:r>
              <a:rPr lang="en-IN" sz="1100" b="0" i="0" u="none" strike="noStrike" kern="1200">
                <a:solidFill>
                  <a:schemeClr val="tx1"/>
                </a:solidFill>
                <a:effectLst/>
                <a:latin typeface="+mn-lt"/>
                <a:ea typeface="+mn-ea"/>
                <a:cs typeface="+mn-cs"/>
              </a:rPr>
              <a:t>the slide is </a:t>
            </a:r>
            <a:r>
              <a:rPr lang="en-IN" sz="1100" b="0" i="0" u="none" strike="noStrike" kern="1200" dirty="0">
                <a:solidFill>
                  <a:schemeClr val="tx1"/>
                </a:solidFill>
                <a:effectLst/>
                <a:latin typeface="+mn-lt"/>
                <a:ea typeface="+mn-ea"/>
                <a:cs typeface="+mn-cs"/>
              </a:rPr>
              <a:t>the only one you will ever need for this Office Hours, taking you back to this page to join the next Q&amp;A session, review upcoming sessions, and check out past sessions.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40</a:t>
            </a:fld>
            <a:endParaRPr lang="en-US" dirty="0"/>
          </a:p>
        </p:txBody>
      </p:sp>
    </p:spTree>
    <p:extLst>
      <p:ext uri="{BB962C8B-B14F-4D97-AF65-F5344CB8AC3E}">
        <p14:creationId xmlns:p14="http://schemas.microsoft.com/office/powerpoint/2010/main" val="707857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41</a:t>
            </a:fld>
            <a:endParaRPr lang="en-US" dirty="0"/>
          </a:p>
        </p:txBody>
      </p:sp>
    </p:spTree>
    <p:extLst>
      <p:ext uri="{BB962C8B-B14F-4D97-AF65-F5344CB8AC3E}">
        <p14:creationId xmlns:p14="http://schemas.microsoft.com/office/powerpoint/2010/main" val="626345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42</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1636704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43</a:t>
            </a:fld>
            <a:endParaRPr lang="en-US" dirty="0"/>
          </a:p>
        </p:txBody>
      </p:sp>
    </p:spTree>
    <p:extLst>
      <p:ext uri="{BB962C8B-B14F-4D97-AF65-F5344CB8AC3E}">
        <p14:creationId xmlns:p14="http://schemas.microsoft.com/office/powerpoint/2010/main" val="459101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44</a:t>
            </a:fld>
            <a:endParaRPr lang="en-US" dirty="0"/>
          </a:p>
        </p:txBody>
      </p:sp>
    </p:spTree>
    <p:extLst>
      <p:ext uri="{BB962C8B-B14F-4D97-AF65-F5344CB8AC3E}">
        <p14:creationId xmlns:p14="http://schemas.microsoft.com/office/powerpoint/2010/main" val="12336997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45</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Application Express is used by large and small customers alike, across a broad number of industries, and is used to solve a vast array of business problems - from simple spreadsheet replacement to multi-thousand user banking and insurance applications.  APEX may not be suitable for building the next Facebook app, but it is extremely well suited to meet the requirements of the majority of business requirements.</a:t>
            </a:r>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50512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Use Oracle APEX to replace spreadsheets used for business critical functions.</a:t>
            </a:r>
          </a:p>
          <a:p>
            <a:r>
              <a:rPr lang="en-IN" sz="1100" b="0" i="0" u="none" strike="noStrike" kern="1200" dirty="0">
                <a:solidFill>
                  <a:schemeClr val="tx1"/>
                </a:solidFill>
                <a:effectLst/>
                <a:latin typeface="+mn-lt"/>
                <a:ea typeface="+mn-ea"/>
                <a:cs typeface="+mn-cs"/>
              </a:rPr>
              <a:t>Almost every organization utilizes spreadsheets to disseminate and report on data. Because spreadsheets are so easy to create - anyone can put together a spreadsheet once they have the data. Once created they often send it out to colleagues to help update, and so forth. This inevitably leads to numerous copies with different data and very flawed business processes. A far better solution is to have a single source of truth stored in a fully secured database with a browser-based app that everyone can use to maintain the data.</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From a Spreadsheet to Web app in Minutes: </a:t>
            </a:r>
            <a:r>
              <a:rPr lang="en-IN" sz="1050" b="0" i="0" u="none" strike="noStrike" kern="1200" dirty="0">
                <a:solidFill>
                  <a:schemeClr val="tx1"/>
                </a:solidFill>
                <a:effectLst/>
                <a:latin typeface="+mn-lt"/>
                <a:ea typeface="+mn-ea"/>
                <a:cs typeface="+mn-cs"/>
              </a:rPr>
              <a:t>Use the wizard and just a few clicks to transform your spreadsheet into a fully-populated table in Oracle Database, complete with a fully functioning app with a report and form for maintaining the data.</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Single Source of Truth: </a:t>
            </a:r>
            <a:r>
              <a:rPr lang="en-IN" sz="1050" b="0" i="0" u="none" strike="noStrike" kern="1200" dirty="0">
                <a:solidFill>
                  <a:schemeClr val="tx1"/>
                </a:solidFill>
                <a:effectLst/>
                <a:latin typeface="+mn-lt"/>
                <a:ea typeface="+mn-ea"/>
                <a:cs typeface="+mn-cs"/>
              </a:rPr>
              <a:t>Instead of having any number of spreadsheets floating around, users log into APEX to access a single centralized app where everyone maintains the data, and everyone always sees the same data.</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Advanced Security: </a:t>
            </a:r>
            <a:r>
              <a:rPr lang="en-IN" sz="1050" b="0" i="0" u="none" strike="noStrike" kern="1200" dirty="0">
                <a:solidFill>
                  <a:schemeClr val="tx1"/>
                </a:solidFill>
                <a:effectLst/>
                <a:latin typeface="+mn-lt"/>
                <a:ea typeface="+mn-ea"/>
                <a:cs typeface="+mn-cs"/>
              </a:rPr>
              <a:t>Spreadsheets generally lack authentication and auditing capabilities. APEX apps can utilize SSO, LDAP, or Social Login and can readily incorporate audit tracking. The Oracle Database, where the data resides, is generally professionally backed up by DBAs.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Fully Relational: </a:t>
            </a:r>
            <a:r>
              <a:rPr lang="en-IN" sz="1050" b="0" i="0" u="none" strike="noStrike" kern="1200" dirty="0">
                <a:solidFill>
                  <a:schemeClr val="tx1"/>
                </a:solidFill>
                <a:effectLst/>
                <a:latin typeface="+mn-lt"/>
                <a:ea typeface="+mn-ea"/>
                <a:cs typeface="+mn-cs"/>
              </a:rPr>
              <a:t>Implementing master-detail type relationships in spreadsheets is exceedingly hard, so most spreadsheets are flat making it hard to properly </a:t>
            </a:r>
            <a:r>
              <a:rPr lang="en-IN" sz="1050" b="0" i="0" u="none" strike="noStrike" kern="1200" dirty="0" err="1">
                <a:solidFill>
                  <a:schemeClr val="tx1"/>
                </a:solidFill>
                <a:effectLst/>
                <a:latin typeface="+mn-lt"/>
                <a:ea typeface="+mn-ea"/>
                <a:cs typeface="+mn-cs"/>
              </a:rPr>
              <a:t>analyze</a:t>
            </a:r>
            <a:r>
              <a:rPr lang="en-IN" sz="1050" b="0" i="0" u="none" strike="noStrike" kern="1200" dirty="0">
                <a:solidFill>
                  <a:schemeClr val="tx1"/>
                </a:solidFill>
                <a:effectLst/>
                <a:latin typeface="+mn-lt"/>
                <a:ea typeface="+mn-ea"/>
                <a:cs typeface="+mn-cs"/>
              </a:rPr>
              <a:t> the data. APEX runs on top of the fully-relational Oracle Database where implementing referential integrity is trivial. Furthermore, APEX allows you to declaratively define master-detail pages with ease.</a:t>
            </a:r>
            <a:endParaRPr lang="en-IN" sz="1050" b="1" i="0" u="none" strike="noStrike" kern="1200" dirty="0">
              <a:solidFill>
                <a:schemeClr val="tx1"/>
              </a:solidFill>
              <a:effectLst/>
              <a:latin typeface="+mn-lt"/>
              <a:ea typeface="+mn-ea"/>
              <a:cs typeface="+mn-cs"/>
            </a:endParaRP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284460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Oracle APEX is used for extending COTS Software to streamline for your business processes or meet organization specific requirements</a:t>
            </a:r>
          </a:p>
          <a:p>
            <a:r>
              <a:rPr lang="en-IN" sz="1100" b="0" i="0" u="none" strike="noStrike" kern="1200" dirty="0">
                <a:solidFill>
                  <a:schemeClr val="tx1"/>
                </a:solidFill>
                <a:effectLst/>
                <a:latin typeface="+mn-lt"/>
                <a:ea typeface="+mn-ea"/>
                <a:cs typeface="+mn-cs"/>
              </a:rPr>
              <a:t>ERP systems provide extensive functionality out-of-the-box, however, they don't always provide the specific reports you need, or may be missing functionality, especially if it is specific to your industry or your organization. You may also find common business processes that take far too many steps to complete making them inefficient. In such cases, building an extension using APEX can deliver the appropriate information or greatly improve productivity and hence user satisfaction.</a:t>
            </a:r>
          </a:p>
          <a:p>
            <a:pPr lvl="1"/>
            <a:r>
              <a:rPr lang="en-IN" sz="1050" b="1" i="0" u="none" strike="noStrike" kern="1200" dirty="0">
                <a:solidFill>
                  <a:schemeClr val="tx1"/>
                </a:solidFill>
                <a:effectLst/>
                <a:latin typeface="+mn-lt"/>
                <a:ea typeface="+mn-ea"/>
                <a:cs typeface="+mn-cs"/>
              </a:rPr>
              <a:t>Interactive Reporting</a:t>
            </a:r>
            <a:r>
              <a:rPr lang="en-IN" sz="1050" b="0" i="0" u="none" strike="noStrike" kern="1200" dirty="0">
                <a:solidFill>
                  <a:schemeClr val="tx1"/>
                </a:solidFill>
                <a:effectLst/>
                <a:latin typeface="+mn-lt"/>
                <a:ea typeface="+mn-ea"/>
                <a:cs typeface="+mn-cs"/>
              </a:rPr>
              <a:t>: Allow end users to readily manipulate the data so they can meet their reporting needs. This includes column selection and ordering, filtering, sorting, computations, aggregates, and even the ability to pivot data. End users can even their reports for just themselves or for everyone to see.</a:t>
            </a:r>
          </a:p>
          <a:p>
            <a:pPr lvl="1"/>
            <a:r>
              <a:rPr lang="en-IN" sz="1050" b="1" i="0" u="none" strike="noStrike" kern="1200" dirty="0">
                <a:solidFill>
                  <a:schemeClr val="tx1"/>
                </a:solidFill>
                <a:effectLst/>
                <a:latin typeface="+mn-lt"/>
                <a:ea typeface="+mn-ea"/>
                <a:cs typeface="+mn-cs"/>
              </a:rPr>
              <a:t>Streamline Processes</a:t>
            </a:r>
            <a:r>
              <a:rPr lang="en-IN" sz="1050" b="0" i="0" u="none" strike="noStrike" kern="1200" dirty="0">
                <a:solidFill>
                  <a:schemeClr val="tx1"/>
                </a:solidFill>
                <a:effectLst/>
                <a:latin typeface="+mn-lt"/>
                <a:ea typeface="+mn-ea"/>
                <a:cs typeface="+mn-cs"/>
              </a:rPr>
              <a:t>: Develop an extension which delivers a simplified business process consisting of fewer steps. Importantly the extension retrieves the necessary data from the ERP system and then sends the completed work products back into the ERP system.</a:t>
            </a:r>
          </a:p>
          <a:p>
            <a:pPr lvl="1"/>
            <a:r>
              <a:rPr lang="en-IN" sz="1050" b="1" i="0" u="none" strike="noStrike" kern="1200" dirty="0">
                <a:solidFill>
                  <a:schemeClr val="tx1"/>
                </a:solidFill>
                <a:effectLst/>
                <a:latin typeface="+mn-lt"/>
                <a:ea typeface="+mn-ea"/>
                <a:cs typeface="+mn-cs"/>
              </a:rPr>
              <a:t>Bespoke Development</a:t>
            </a:r>
            <a:r>
              <a:rPr lang="en-IN" sz="1050" b="0" i="0" u="none" strike="noStrike" kern="1200" dirty="0">
                <a:solidFill>
                  <a:schemeClr val="tx1"/>
                </a:solidFill>
                <a:effectLst/>
                <a:latin typeface="+mn-lt"/>
                <a:ea typeface="+mn-ea"/>
                <a:cs typeface="+mn-cs"/>
              </a:rPr>
              <a:t>: Meet company or industry specific requirements by building bespoke applications. Such apps should utilize the appropriate ERP data, but may well have local database objects to store additional data not available in the ERP system.</a:t>
            </a:r>
          </a:p>
          <a:p>
            <a:pPr lvl="1"/>
            <a:r>
              <a:rPr lang="en-IN" sz="1050" b="1" i="0" u="none" strike="noStrike" kern="1200" dirty="0">
                <a:solidFill>
                  <a:schemeClr val="tx1"/>
                </a:solidFill>
                <a:effectLst/>
                <a:latin typeface="+mn-lt"/>
                <a:ea typeface="+mn-ea"/>
                <a:cs typeface="+mn-cs"/>
              </a:rPr>
              <a:t>Tight Integration</a:t>
            </a:r>
            <a:r>
              <a:rPr lang="en-IN" sz="1050" b="0" i="0" u="none" strike="noStrike" kern="1200" dirty="0">
                <a:solidFill>
                  <a:schemeClr val="tx1"/>
                </a:solidFill>
                <a:effectLst/>
                <a:latin typeface="+mn-lt"/>
                <a:ea typeface="+mn-ea"/>
                <a:cs typeface="+mn-cs"/>
              </a:rPr>
              <a:t>: APEX can be used to include data from disparate systems, not just data from your ERP, to build better dashboards and reports, or more complex business flows. Such data can be obtained utilizing REST Web Services, or from linking to another database to extract and/or post data.</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t>7</a:t>
            </a:fld>
            <a:endParaRPr lang="en-US" dirty="0"/>
          </a:p>
        </p:txBody>
      </p:sp>
    </p:spTree>
    <p:extLst>
      <p:ext uri="{BB962C8B-B14F-4D97-AF65-F5344CB8AC3E}">
        <p14:creationId xmlns:p14="http://schemas.microsoft.com/office/powerpoint/2010/main" val="466633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You can convert legacy Oracle Forms apps that are no longer meeting requirements to APEX.</a:t>
            </a:r>
          </a:p>
          <a:p>
            <a:r>
              <a:rPr lang="en-IN" sz="1100" b="0" i="0" u="none" strike="noStrike" kern="1200" dirty="0">
                <a:solidFill>
                  <a:schemeClr val="tx1"/>
                </a:solidFill>
                <a:effectLst/>
                <a:latin typeface="+mn-lt"/>
                <a:ea typeface="+mn-ea"/>
                <a:cs typeface="+mn-cs"/>
              </a:rPr>
              <a:t>Oracle Forms applications often provide an out-of-date client/server user experience, may have poor usability and accessibility issues, have difficulties working with various browsers, and are not mobile friendly. Finally, it is often difficult and cost prohibitive to hire skilled Oracle Forms developers.</a:t>
            </a:r>
          </a:p>
          <a:p>
            <a:r>
              <a:rPr lang="en-IN" sz="1100" b="0" i="0" u="none" strike="noStrike" kern="1200" dirty="0">
                <a:solidFill>
                  <a:schemeClr val="tx1"/>
                </a:solidFill>
                <a:effectLst/>
                <a:latin typeface="+mn-lt"/>
                <a:ea typeface="+mn-ea"/>
                <a:cs typeface="+mn-cs"/>
              </a:rPr>
              <a:t>For net new requirements or major functional upgrades, it may be best to consider your alternatives. As Oracle APEX and Oracle Forms are both SQL and PL/SQL based, and provide declarative development environments, it is easy for developers to transition from Oracle Forms to Oracle APEX.</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Modern, Beautiful, Responsive, Web-based Apps: </a:t>
            </a:r>
            <a:r>
              <a:rPr lang="en-IN" sz="1050" b="0" i="0" u="none" strike="noStrike" kern="1200" dirty="0">
                <a:solidFill>
                  <a:schemeClr val="tx1"/>
                </a:solidFill>
                <a:effectLst/>
                <a:latin typeface="+mn-lt"/>
                <a:ea typeface="+mn-ea"/>
                <a:cs typeface="+mn-cs"/>
              </a:rPr>
              <a:t>The Universal Theme within APEX produces modern apps with the ability to declaratively define different theme styles and easily utilize template options to develop apps your end users will love to use.</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Cohesive Design Patterns: </a:t>
            </a:r>
            <a:r>
              <a:rPr lang="en-IN" sz="1050" b="0" i="0" u="none" strike="noStrike" kern="1200" dirty="0">
                <a:solidFill>
                  <a:schemeClr val="tx1"/>
                </a:solidFill>
                <a:effectLst/>
                <a:latin typeface="+mn-lt"/>
                <a:ea typeface="+mn-ea"/>
                <a:cs typeface="+mn-cs"/>
              </a:rPr>
              <a:t>APEX makes it easy to develop intuitive, accessible apps similar to other popular Web apps. End Users should be able to navigate around and use all the functionality within an APEX app without needing training, which also makes it ideal for customer or partner facing apps.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Rapid Application Development: </a:t>
            </a:r>
            <a:r>
              <a:rPr lang="en-IN" sz="1050" b="0" i="0" u="none" strike="noStrike" kern="1200" dirty="0">
                <a:solidFill>
                  <a:schemeClr val="tx1"/>
                </a:solidFill>
                <a:effectLst/>
                <a:latin typeface="+mn-lt"/>
                <a:ea typeface="+mn-ea"/>
                <a:cs typeface="+mn-cs"/>
              </a:rPr>
              <a:t>Given APEX is metadata-based then it is very quick and easy to maintain or enhance the page definitions as needed. If you need to fully extend a page you can utilize SQL, PL/SQL, JavaScript, HTML, and CSS.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Run on *any* Web Browser: </a:t>
            </a:r>
            <a:r>
              <a:rPr lang="en-IN" sz="1050" b="0" i="0" u="none" strike="noStrike" kern="1200" dirty="0">
                <a:solidFill>
                  <a:schemeClr val="tx1"/>
                </a:solidFill>
                <a:effectLst/>
                <a:latin typeface="+mn-lt"/>
                <a:ea typeface="+mn-ea"/>
                <a:cs typeface="+mn-cs"/>
              </a:rPr>
              <a:t>Running an APEX app is 100% browser based, and requires no client software. The apps are fully-responsive, making them mobile-ready by default, which means they can run in your browser on any device.</a:t>
            </a:r>
            <a:endParaRPr lang="en-IN" sz="1050" b="1" i="0" u="none" strike="noStrike" kern="1200" dirty="0">
              <a:solidFill>
                <a:schemeClr val="tx1"/>
              </a:solidFill>
              <a:effectLst/>
              <a:latin typeface="+mn-lt"/>
              <a:ea typeface="+mn-ea"/>
              <a:cs typeface="+mn-cs"/>
            </a:endParaRP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1" i="0" u="none" strike="noStrike" kern="1200" dirty="0">
              <a:solidFill>
                <a:schemeClr val="tx1"/>
              </a:solidFill>
              <a:effectLst/>
              <a:latin typeface="+mn-lt"/>
              <a:ea typeface="+mn-ea"/>
              <a:cs typeface="+mn-cs"/>
            </a:endParaRP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1" i="0" u="none" strike="noStrike" kern="1200" dirty="0">
              <a:solidFill>
                <a:schemeClr val="tx1"/>
              </a:solidFill>
              <a:effectLst/>
              <a:latin typeface="+mn-lt"/>
              <a:ea typeface="+mn-ea"/>
              <a:cs typeface="+mn-cs"/>
            </a:endParaRP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0" i="0" u="none" strike="noStrike" kern="1200" dirty="0">
              <a:solidFill>
                <a:schemeClr val="tx1"/>
              </a:solidFill>
              <a:effectLst/>
              <a:latin typeface="+mn-lt"/>
              <a:ea typeface="+mn-ea"/>
              <a:cs typeface="+mn-cs"/>
            </a:endParaRPr>
          </a:p>
          <a:p>
            <a:endParaRPr lang="en-IN" sz="1100" b="1" i="0" u="none" strike="noStrike" kern="1200" dirty="0">
              <a:solidFill>
                <a:schemeClr val="tx1"/>
              </a:solidFill>
              <a:effectLst/>
              <a:latin typeface="+mn-lt"/>
              <a:ea typeface="+mn-ea"/>
              <a:cs typeface="+mn-cs"/>
            </a:endParaRPr>
          </a:p>
          <a:p>
            <a:br>
              <a:rPr lang="en-IN" sz="1100" b="0" i="0" u="none" strike="noStrike" kern="1200" dirty="0">
                <a:solidFill>
                  <a:schemeClr val="tx1"/>
                </a:solidFill>
                <a:effectLst/>
                <a:latin typeface="+mn-lt"/>
                <a:ea typeface="+mn-ea"/>
                <a:cs typeface="+mn-cs"/>
                <a:hlinkClick r:id="rId3"/>
              </a:rPr>
            </a:b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168425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a:t>Oracle APEX is widely used to rapidly </a:t>
            </a:r>
            <a:r>
              <a:rPr lang="en-US" baseline="0" dirty="0"/>
              <a:t>build applications that are needed ASAP to meet changing business requirements and maximize competitive advantage.</a:t>
            </a:r>
          </a:p>
          <a:p>
            <a:r>
              <a:rPr lang="en-IN" sz="1100" b="0" i="0" u="none" strike="noStrike" kern="1200" dirty="0">
                <a:solidFill>
                  <a:schemeClr val="tx1"/>
                </a:solidFill>
                <a:effectLst/>
                <a:latin typeface="+mn-lt"/>
                <a:ea typeface="+mn-ea"/>
                <a:cs typeface="+mn-cs"/>
              </a:rPr>
              <a:t>Organizations have a huge backlog of apps they require to meet every changing business needs and to stay competitive. These are generally not enterprise apps and may only be required for a limited time, but are needed yesterday. The requirements may be poorly defined, and the business priorities may change rapidly, which is why the apps must be very fast to build and easy to update as required.</a:t>
            </a:r>
          </a:p>
          <a:p>
            <a:pPr lvl="1"/>
            <a:r>
              <a:rPr lang="en-IN" sz="950" b="1" i="0" u="none" strike="noStrike" kern="1200" dirty="0">
                <a:solidFill>
                  <a:schemeClr val="tx1"/>
                </a:solidFill>
                <a:effectLst/>
                <a:latin typeface="+mn-lt"/>
                <a:ea typeface="+mn-ea"/>
                <a:cs typeface="+mn-cs"/>
              </a:rPr>
              <a:t>Concept to Working Prototype in Minutes: </a:t>
            </a:r>
            <a:r>
              <a:rPr lang="en-IN" sz="1050" b="0" i="0" u="none" strike="noStrike" kern="1200" dirty="0">
                <a:solidFill>
                  <a:schemeClr val="tx1"/>
                </a:solidFill>
                <a:effectLst/>
                <a:latin typeface="+mn-lt"/>
                <a:ea typeface="+mn-ea"/>
                <a:cs typeface="+mn-cs"/>
              </a:rPr>
              <a:t>You can define new data structures, complete with sample data, using Quick SQL. Quick SQL allows you to generate SQL scripts based on a simple shorthand syntax. These scripts can be saved and easily run within your Oracle APEX environment to create database tables, triggers and views. Then use the Create App Wizard to create reports and forms for the tables you defined. You can even add additional functionality, such as access control, activity reporting and more, to create a fully featured app in minutes.</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Apply Low-Code Development Practices: </a:t>
            </a:r>
            <a:r>
              <a:rPr lang="en-IN" sz="1050" b="0" i="0" u="none" strike="noStrike" kern="1200" dirty="0">
                <a:solidFill>
                  <a:schemeClr val="tx1"/>
                </a:solidFill>
                <a:effectLst/>
                <a:latin typeface="+mn-lt"/>
                <a:ea typeface="+mn-ea"/>
                <a:cs typeface="+mn-cs"/>
              </a:rPr>
              <a:t>IT professionals and tech-savvy business users can both use the low code capabilities within Oracle APEX to quickly build apps. Oracle APEX is easy to use and easy to learn. The Application Builder provides a rich, browser-based, intuitive interface which guides you through the creation of your applications. The powerful components of Oracle APEX enable you to add a high-level of functionality to your apps with limited coding.</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Agile Development: </a:t>
            </a:r>
            <a:r>
              <a:rPr lang="en-IN" sz="1050" b="0" i="0" u="none" strike="noStrike" kern="1200" dirty="0">
                <a:solidFill>
                  <a:schemeClr val="tx1"/>
                </a:solidFill>
                <a:effectLst/>
                <a:latin typeface="+mn-lt"/>
                <a:ea typeface="+mn-ea"/>
                <a:cs typeface="+mn-cs"/>
              </a:rPr>
              <a:t>Development with Oracle APEX is all about rapidly iterating the application and reviewing with the end users. Developers can easily work with end users and implement changes and enhancement requests, often in real time. APEX is just as fast at maintaining and enhancing existing apps as it is to build the first prototype.</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1" i="0" u="none" strike="noStrike" kern="1200" dirty="0">
              <a:solidFill>
                <a:schemeClr val="tx1"/>
              </a:solidFill>
              <a:effectLst/>
              <a:latin typeface="+mn-lt"/>
              <a:ea typeface="+mn-ea"/>
              <a:cs typeface="+mn-cs"/>
            </a:endParaRP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050" b="1" i="0" u="none" strike="noStrike" kern="1200" dirty="0">
              <a:solidFill>
                <a:schemeClr val="tx1"/>
              </a:solidFill>
              <a:effectLst/>
              <a:latin typeface="+mn-lt"/>
              <a:ea typeface="+mn-ea"/>
              <a:cs typeface="+mn-cs"/>
            </a:endParaRPr>
          </a:p>
          <a:p>
            <a:pPr lvl="1"/>
            <a:endParaRPr lang="en-IN" sz="1050" b="0" i="0" u="none" strike="noStrike" kern="1200" dirty="0">
              <a:solidFill>
                <a:schemeClr val="tx1"/>
              </a:solidFill>
              <a:effectLst/>
              <a:latin typeface="+mn-lt"/>
              <a:ea typeface="+mn-ea"/>
              <a:cs typeface="+mn-cs"/>
            </a:endParaRPr>
          </a:p>
          <a:p>
            <a:br>
              <a:rPr lang="en-IN" dirty="0"/>
            </a:br>
            <a:endParaRPr lang="en-IN" sz="110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endParaRPr lang="en-IN" sz="1050" b="0" i="0" u="none" strike="noStrike" kern="1200" dirty="0">
              <a:solidFill>
                <a:schemeClr val="tx1"/>
              </a:solidFill>
              <a:effectLst/>
              <a:latin typeface="+mn-lt"/>
              <a:ea typeface="+mn-ea"/>
              <a:cs typeface="+mn-cs"/>
            </a:endParaRPr>
          </a:p>
          <a:p>
            <a:br>
              <a:rPr lang="en-IN" dirty="0"/>
            </a:br>
            <a:endParaRPr lang="en-IN" sz="1050" b="1" i="0" u="none" strike="noStrike" kern="1200" dirty="0">
              <a:solidFill>
                <a:schemeClr val="tx1"/>
              </a:solidFill>
              <a:effectLst/>
              <a:latin typeface="+mn-lt"/>
              <a:ea typeface="+mn-ea"/>
              <a:cs typeface="+mn-cs"/>
            </a:endParaRPr>
          </a:p>
          <a:p>
            <a:pPr marL="228600" lvl="1" indent="-114300"/>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3674773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lumMod val="50000"/>
                  </a:schemeClr>
                </a:solidFill>
              </a:rPr>
              <a:t>Copyright © 201</a:t>
            </a:r>
            <a:r>
              <a:rPr lang="en-US" sz="800" dirty="0">
                <a:solidFill>
                  <a:schemeClr val="bg1">
                    <a:lumMod val="50000"/>
                  </a:schemeClr>
                </a:solidFill>
              </a:rPr>
              <a:t>7</a:t>
            </a:r>
            <a:r>
              <a:rPr sz="800" dirty="0">
                <a:solidFill>
                  <a:schemeClr val="bg1">
                    <a:lumMod val="50000"/>
                  </a:schemeClr>
                </a:solidFill>
              </a:rPr>
              <a:t> Oracle and/or its affiliates. All rights reserved.</a:t>
            </a:r>
            <a:r>
              <a:rPr lang="en-US" sz="800" dirty="0">
                <a:solidFill>
                  <a:schemeClr val="bg1">
                    <a:lumMod val="50000"/>
                  </a:schemeClr>
                </a:solidFill>
              </a:rPr>
              <a:t> Licensed under the Creative Commons Attribution 4.0 International License as shown at https://creativecommons.org/licenses/by/4.0/legalcode. </a:t>
            </a:r>
            <a:r>
              <a:rPr sz="800" dirty="0">
                <a:solidFill>
                  <a:schemeClr val="bg1">
                    <a:lumMod val="50000"/>
                  </a:schemeClr>
                </a:solidFill>
              </a:rPr>
              <a:t>  |</a:t>
            </a:r>
            <a:r>
              <a:rPr lang="en-US" sz="800" dirty="0">
                <a:solidFill>
                  <a:schemeClr val="bg1">
                    <a:lumMod val="50000"/>
                  </a:schemeClr>
                </a:solidFill>
              </a:rPr>
              <a:t> </a:t>
            </a:r>
            <a:fld id="{A9DDA97E-E47D-48CF-8D55-7AA96BB8F930}" type="slidenum">
              <a:rPr lang="en-US" sz="800" smtClean="0">
                <a:solidFill>
                  <a:schemeClr val="bg1">
                    <a:lumMod val="50000"/>
                  </a:schemeClr>
                </a:solidFill>
              </a:rPr>
              <a:pPr/>
              <a:t>‹#›</a:t>
            </a:fld>
            <a:endParaRPr sz="800" dirty="0">
              <a:solidFill>
                <a:schemeClr val="bg1">
                  <a:lumMod val="50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4572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1.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hyperlink" Target="http://apex.oracle.com/community"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hyperlink" Target="https://cloud.oracle.com/database" TargetMode="External"/><Relationship Id="rId3" Type="http://schemas.openxmlformats.org/officeDocument/2006/relationships/hyperlink" Target="https://apex.oracle.com/" TargetMode="External"/><Relationship Id="rId7" Type="http://schemas.openxmlformats.org/officeDocument/2006/relationships/hyperlink" Target="https://apex.oracle.com/quicksql" TargetMode="External"/><Relationship Id="rId12" Type="http://schemas.openxmlformats.org/officeDocument/2006/relationships/image" Target="../media/image80.emf"/><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https://apex.oracle.com/lowcode" TargetMode="External"/><Relationship Id="rId11" Type="http://schemas.openxmlformats.org/officeDocument/2006/relationships/hyperlink" Target="https://www.oracle.com/cloud/free/" TargetMode="External"/><Relationship Id="rId5" Type="http://schemas.openxmlformats.org/officeDocument/2006/relationships/hyperlink" Target="https://apex.oracle.com/community" TargetMode="External"/><Relationship Id="rId10" Type="http://schemas.openxmlformats.org/officeDocument/2006/relationships/hyperlink" Target="https://apex.oracle.com/education" TargetMode="External"/><Relationship Id="rId4" Type="http://schemas.openxmlformats.org/officeDocument/2006/relationships/hyperlink" Target="https://apex.oracle.com/otn" TargetMode="External"/><Relationship Id="rId9" Type="http://schemas.openxmlformats.org/officeDocument/2006/relationships/hyperlink" Target="https://www.oracle.com/o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www.oracle.com/technetwork/developer-tools/apex/learnmore/apex-ebs-extension-white-paper-345780.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tif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 Use Cases</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lang="en-US" sz="2400" b="1" dirty="0">
                <a:solidFill>
                  <a:srgbClr val="FF0000"/>
                </a:solidFill>
              </a:rPr>
              <a:t>Build Large, Enterprise-scale Apps</a:t>
            </a:r>
            <a:endParaRPr kumimoji="0" lang="en-US" sz="2400" b="1" i="0" u="none" strike="noStrike" kern="1200" cap="none" spc="0" normalizeH="0" baseline="0" noProof="0" dirty="0">
              <a:ln>
                <a:noFill/>
              </a:ln>
              <a:solidFill>
                <a:srgbClr val="FF0000"/>
              </a:solidFill>
              <a:effectLst/>
              <a:uLnTx/>
              <a:uFillTx/>
            </a:endParaRPr>
          </a:p>
        </p:txBody>
      </p:sp>
      <p:pic>
        <p:nvPicPr>
          <p:cNvPr id="51" name="Picture 50">
            <a:extLst>
              <a:ext uri="{FF2B5EF4-FFF2-40B4-BE49-F238E27FC236}">
                <a16:creationId xmlns:a16="http://schemas.microsoft.com/office/drawing/2014/main" id="{BFE246C7-B281-364D-AB17-938CDD6DB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554" y="2284619"/>
            <a:ext cx="2298770" cy="2298770"/>
          </a:xfrm>
          <a:prstGeom prst="rect">
            <a:avLst/>
          </a:prstGeom>
        </p:spPr>
      </p:pic>
      <p:grpSp>
        <p:nvGrpSpPr>
          <p:cNvPr id="52" name="Group 51">
            <a:extLst>
              <a:ext uri="{FF2B5EF4-FFF2-40B4-BE49-F238E27FC236}">
                <a16:creationId xmlns:a16="http://schemas.microsoft.com/office/drawing/2014/main" id="{E420E3D9-792B-1642-B1D9-1496FF45C9B1}"/>
              </a:ext>
            </a:extLst>
          </p:cNvPr>
          <p:cNvGrpSpPr/>
          <p:nvPr/>
        </p:nvGrpSpPr>
        <p:grpSpPr>
          <a:xfrm>
            <a:off x="4088657" y="3868593"/>
            <a:ext cx="6507128" cy="2016404"/>
            <a:chOff x="8161535" y="2159267"/>
            <a:chExt cx="6508823" cy="2016929"/>
          </a:xfrm>
        </p:grpSpPr>
        <p:sp>
          <p:nvSpPr>
            <p:cNvPr id="53" name="TextBox 52">
              <a:extLst>
                <a:ext uri="{FF2B5EF4-FFF2-40B4-BE49-F238E27FC236}">
                  <a16:creationId xmlns:a16="http://schemas.microsoft.com/office/drawing/2014/main" id="{35FB2BCB-E18B-7240-A7A0-097BEB96CC7D}"/>
                </a:ext>
              </a:extLst>
            </p:cNvPr>
            <p:cNvSpPr txBox="1"/>
            <p:nvPr/>
          </p:nvSpPr>
          <p:spPr>
            <a:xfrm>
              <a:off x="8757545" y="2893732"/>
              <a:ext cx="5912813"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i="1" dirty="0">
                  <a:solidFill>
                    <a:srgbClr val="000000"/>
                  </a:solidFill>
                </a:rPr>
                <a:t>Simple deployment</a:t>
              </a:r>
            </a:p>
            <a:p>
              <a:pPr marL="342831" indent="-342831">
                <a:buFont typeface="Arial" panose="020B0604020202020204" pitchFamily="34" charset="0"/>
                <a:buChar char="•"/>
              </a:pPr>
              <a:r>
                <a:rPr lang="en-US" sz="2000" i="1" dirty="0">
                  <a:solidFill>
                    <a:srgbClr val="000000"/>
                  </a:solidFill>
                </a:rPr>
                <a:t>Single installation runs any number of apps</a:t>
              </a:r>
            </a:p>
            <a:p>
              <a:pPr marL="342831" indent="-342831">
                <a:buFont typeface="Arial" panose="020B0604020202020204" pitchFamily="34" charset="0"/>
                <a:buChar char="•"/>
              </a:pPr>
              <a:r>
                <a:rPr lang="en-US" sz="2000" i="1" dirty="0">
                  <a:solidFill>
                    <a:srgbClr val="000000"/>
                  </a:solidFill>
                </a:rPr>
                <a:t>Scale to hundreds of thousands of users</a:t>
              </a:r>
            </a:p>
            <a:p>
              <a:pPr marL="342831" indent="-342831">
                <a:buFont typeface="Arial" panose="020B0604020202020204" pitchFamily="34" charset="0"/>
                <a:buChar char="•"/>
              </a:pPr>
              <a:r>
                <a:rPr lang="en-US" sz="2000" i="1" dirty="0">
                  <a:solidFill>
                    <a:srgbClr val="000000"/>
                  </a:solidFill>
                </a:rPr>
                <a:t>Leverages enterprise features of Oracle Autonomous</a:t>
              </a:r>
            </a:p>
          </p:txBody>
        </p:sp>
        <p:sp>
          <p:nvSpPr>
            <p:cNvPr id="54" name="TextBox 53">
              <a:extLst>
                <a:ext uri="{FF2B5EF4-FFF2-40B4-BE49-F238E27FC236}">
                  <a16:creationId xmlns:a16="http://schemas.microsoft.com/office/drawing/2014/main" id="{03AD01DA-177A-A544-B45B-B45224B7C4C7}"/>
                </a:ext>
              </a:extLst>
            </p:cNvPr>
            <p:cNvSpPr txBox="1"/>
            <p:nvPr/>
          </p:nvSpPr>
          <p:spPr>
            <a:xfrm>
              <a:off x="8768067" y="2264484"/>
              <a:ext cx="989311" cy="307857"/>
            </a:xfrm>
            <a:prstGeom prst="rect">
              <a:avLst/>
            </a:prstGeom>
            <a:noFill/>
          </p:spPr>
          <p:txBody>
            <a:bodyPr wrap="none" lIns="0" tIns="0" rIns="0" bIns="0" rtlCol="0">
              <a:spAutoFit/>
            </a:bodyPr>
            <a:lstStyle/>
            <a:p>
              <a:r>
                <a:rPr lang="en-US" sz="2000" b="1" dirty="0">
                  <a:solidFill>
                    <a:srgbClr val="000000"/>
                  </a:solidFill>
                </a:rPr>
                <a:t>Solutions</a:t>
              </a:r>
            </a:p>
          </p:txBody>
        </p:sp>
        <p:sp>
          <p:nvSpPr>
            <p:cNvPr id="55" name="Oval 54">
              <a:extLst>
                <a:ext uri="{FF2B5EF4-FFF2-40B4-BE49-F238E27FC236}">
                  <a16:creationId xmlns:a16="http://schemas.microsoft.com/office/drawing/2014/main" id="{43A2B341-FCA1-824C-9F38-A9A252FF720B}"/>
                </a:ext>
              </a:extLst>
            </p:cNvPr>
            <p:cNvSpPr/>
            <p:nvPr/>
          </p:nvSpPr>
          <p:spPr bwMode="gray">
            <a:xfrm>
              <a:off x="8161535"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68" name="Group 67">
            <a:extLst>
              <a:ext uri="{FF2B5EF4-FFF2-40B4-BE49-F238E27FC236}">
                <a16:creationId xmlns:a16="http://schemas.microsoft.com/office/drawing/2014/main" id="{8961E741-92BC-614B-B192-26DAC5F568B7}"/>
              </a:ext>
            </a:extLst>
          </p:cNvPr>
          <p:cNvGrpSpPr>
            <a:grpSpLocks noChangeAspect="1"/>
          </p:cNvGrpSpPr>
          <p:nvPr/>
        </p:nvGrpSpPr>
        <p:grpSpPr>
          <a:xfrm>
            <a:off x="4201278" y="3967106"/>
            <a:ext cx="347147" cy="331694"/>
            <a:chOff x="2387099" y="911225"/>
            <a:chExt cx="5821864" cy="5568950"/>
          </a:xfrm>
          <a:solidFill>
            <a:schemeClr val="bg1"/>
          </a:solidFill>
        </p:grpSpPr>
        <p:sp>
          <p:nvSpPr>
            <p:cNvPr id="69" name="Freeform 68">
              <a:extLst>
                <a:ext uri="{FF2B5EF4-FFF2-40B4-BE49-F238E27FC236}">
                  <a16:creationId xmlns:a16="http://schemas.microsoft.com/office/drawing/2014/main" id="{BEFC8D35-233D-3343-A436-1067B2128565}"/>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70" name="Freeform 69">
              <a:extLst>
                <a:ext uri="{FF2B5EF4-FFF2-40B4-BE49-F238E27FC236}">
                  <a16:creationId xmlns:a16="http://schemas.microsoft.com/office/drawing/2014/main" id="{C30C5C4B-F3E3-F446-9BA4-54B85CBCAF6D}"/>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71" name="Freeform 70">
              <a:extLst>
                <a:ext uri="{FF2B5EF4-FFF2-40B4-BE49-F238E27FC236}">
                  <a16:creationId xmlns:a16="http://schemas.microsoft.com/office/drawing/2014/main" id="{CD076744-3EA4-0F4E-A8C8-43E06ACD9C2B}"/>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72" name="Freeform 71">
              <a:extLst>
                <a:ext uri="{FF2B5EF4-FFF2-40B4-BE49-F238E27FC236}">
                  <a16:creationId xmlns:a16="http://schemas.microsoft.com/office/drawing/2014/main" id="{592EE408-5D5C-F140-9758-98FAC746E08D}"/>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1" name="Freeform 80">
              <a:extLst>
                <a:ext uri="{FF2B5EF4-FFF2-40B4-BE49-F238E27FC236}">
                  <a16:creationId xmlns:a16="http://schemas.microsoft.com/office/drawing/2014/main" id="{4AA1F80A-FEEE-2142-A501-B79F7C272DF1}"/>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2" name="Freeform 81">
              <a:extLst>
                <a:ext uri="{FF2B5EF4-FFF2-40B4-BE49-F238E27FC236}">
                  <a16:creationId xmlns:a16="http://schemas.microsoft.com/office/drawing/2014/main" id="{B173A87B-880D-8E48-AFC5-17A334331EB8}"/>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3" name="Freeform 82">
              <a:extLst>
                <a:ext uri="{FF2B5EF4-FFF2-40B4-BE49-F238E27FC236}">
                  <a16:creationId xmlns:a16="http://schemas.microsoft.com/office/drawing/2014/main" id="{1655AD79-BE84-194E-9B8A-909A440BFBDA}"/>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4" name="Freeform 83">
              <a:extLst>
                <a:ext uri="{FF2B5EF4-FFF2-40B4-BE49-F238E27FC236}">
                  <a16:creationId xmlns:a16="http://schemas.microsoft.com/office/drawing/2014/main" id="{661A4179-7F54-DB41-8A94-A59A17844869}"/>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5" name="Freeform 12">
              <a:extLst>
                <a:ext uri="{FF2B5EF4-FFF2-40B4-BE49-F238E27FC236}">
                  <a16:creationId xmlns:a16="http://schemas.microsoft.com/office/drawing/2014/main" id="{190FF22C-82E0-AE4D-8524-8F655DF648F6}"/>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86" name="Freeform 13">
              <a:extLst>
                <a:ext uri="{FF2B5EF4-FFF2-40B4-BE49-F238E27FC236}">
                  <a16:creationId xmlns:a16="http://schemas.microsoft.com/office/drawing/2014/main" id="{CC136987-9DC8-EA46-B1E0-B8D9F219EE24}"/>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87" name="Group 86">
            <a:extLst>
              <a:ext uri="{FF2B5EF4-FFF2-40B4-BE49-F238E27FC236}">
                <a16:creationId xmlns:a16="http://schemas.microsoft.com/office/drawing/2014/main" id="{8D67A5C1-A2A8-5A42-B6BD-E1E9B9A58FA2}"/>
              </a:ext>
            </a:extLst>
          </p:cNvPr>
          <p:cNvGrpSpPr/>
          <p:nvPr/>
        </p:nvGrpSpPr>
        <p:grpSpPr>
          <a:xfrm>
            <a:off x="4088657" y="1391681"/>
            <a:ext cx="6507130" cy="2016404"/>
            <a:chOff x="531812" y="2159267"/>
            <a:chExt cx="6508825" cy="2016929"/>
          </a:xfrm>
        </p:grpSpPr>
        <p:sp>
          <p:nvSpPr>
            <p:cNvPr id="88" name="TextBox 87">
              <a:extLst>
                <a:ext uri="{FF2B5EF4-FFF2-40B4-BE49-F238E27FC236}">
                  <a16:creationId xmlns:a16="http://schemas.microsoft.com/office/drawing/2014/main" id="{0ECBCB5E-8B51-694C-BB6D-EFFD17C57424}"/>
                </a:ext>
              </a:extLst>
            </p:cNvPr>
            <p:cNvSpPr txBox="1"/>
            <p:nvPr/>
          </p:nvSpPr>
          <p:spPr>
            <a:xfrm>
              <a:off x="1127822" y="2893732"/>
              <a:ext cx="5912815"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dirty="0">
                  <a:solidFill>
                    <a:srgbClr val="000000"/>
                  </a:solidFill>
                </a:rPr>
                <a:t>Quickly build custom mission-critical apps</a:t>
              </a:r>
            </a:p>
            <a:p>
              <a:pPr marL="342831" indent="-342831">
                <a:buFont typeface="Arial" panose="020B0604020202020204" pitchFamily="34" charset="0"/>
                <a:buChar char="•"/>
              </a:pPr>
              <a:r>
                <a:rPr lang="en-US" sz="2000" dirty="0">
                  <a:solidFill>
                    <a:srgbClr val="000000"/>
                  </a:solidFill>
                </a:rPr>
                <a:t>Corporate data reporting and maintenance</a:t>
              </a:r>
            </a:p>
            <a:p>
              <a:pPr marL="342831" indent="-342831">
                <a:buFont typeface="Arial" panose="020B0604020202020204" pitchFamily="34" charset="0"/>
                <a:buChar char="•"/>
              </a:pPr>
              <a:r>
                <a:rPr lang="en-US" sz="2000" dirty="0">
                  <a:solidFill>
                    <a:srgbClr val="000000"/>
                  </a:solidFill>
                </a:rPr>
                <a:t>Merge separate data silos</a:t>
              </a:r>
            </a:p>
            <a:p>
              <a:pPr marL="342831" indent="-342831">
                <a:buFont typeface="Arial" panose="020B0604020202020204" pitchFamily="34" charset="0"/>
                <a:buChar char="•"/>
              </a:pPr>
              <a:r>
                <a:rPr lang="en-US" sz="2000" dirty="0">
                  <a:solidFill>
                    <a:srgbClr val="000000"/>
                  </a:solidFill>
                </a:rPr>
                <a:t>Build organization-wide self-reporting apps</a:t>
              </a:r>
            </a:p>
          </p:txBody>
        </p:sp>
        <p:sp>
          <p:nvSpPr>
            <p:cNvPr id="89" name="TextBox 88">
              <a:extLst>
                <a:ext uri="{FF2B5EF4-FFF2-40B4-BE49-F238E27FC236}">
                  <a16:creationId xmlns:a16="http://schemas.microsoft.com/office/drawing/2014/main" id="{7B0BF1D5-EC1F-8042-A6FA-8634532C72CA}"/>
                </a:ext>
              </a:extLst>
            </p:cNvPr>
            <p:cNvSpPr txBox="1"/>
            <p:nvPr/>
          </p:nvSpPr>
          <p:spPr>
            <a:xfrm>
              <a:off x="1138344" y="2305133"/>
              <a:ext cx="914527" cy="307857"/>
            </a:xfrm>
            <a:prstGeom prst="rect">
              <a:avLst/>
            </a:prstGeom>
            <a:noFill/>
          </p:spPr>
          <p:txBody>
            <a:bodyPr wrap="none" lIns="0" tIns="0" rIns="0" bIns="0" rtlCol="0">
              <a:spAutoFit/>
            </a:bodyPr>
            <a:lstStyle/>
            <a:p>
              <a:r>
                <a:rPr lang="en-US" sz="2000" b="1" dirty="0">
                  <a:solidFill>
                    <a:srgbClr val="000000"/>
                  </a:solidFill>
                </a:rPr>
                <a:t>Features</a:t>
              </a:r>
            </a:p>
          </p:txBody>
        </p:sp>
        <p:sp>
          <p:nvSpPr>
            <p:cNvPr id="107" name="Oval 106">
              <a:extLst>
                <a:ext uri="{FF2B5EF4-FFF2-40B4-BE49-F238E27FC236}">
                  <a16:creationId xmlns:a16="http://schemas.microsoft.com/office/drawing/2014/main" id="{0BA43111-FE3A-0E4B-A52C-4C2D54E44BD6}"/>
                </a:ext>
              </a:extLst>
            </p:cNvPr>
            <p:cNvSpPr/>
            <p:nvPr/>
          </p:nvSpPr>
          <p:spPr bwMode="gray">
            <a:xfrm>
              <a:off x="531812"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120" name="Group 119">
            <a:extLst>
              <a:ext uri="{FF2B5EF4-FFF2-40B4-BE49-F238E27FC236}">
                <a16:creationId xmlns:a16="http://schemas.microsoft.com/office/drawing/2014/main" id="{CD089CDF-E87C-D346-805C-397804B20875}"/>
              </a:ext>
            </a:extLst>
          </p:cNvPr>
          <p:cNvGrpSpPr/>
          <p:nvPr/>
        </p:nvGrpSpPr>
        <p:grpSpPr>
          <a:xfrm>
            <a:off x="4234649" y="1487406"/>
            <a:ext cx="267731" cy="344693"/>
            <a:chOff x="603771" y="4121126"/>
            <a:chExt cx="645343" cy="830852"/>
          </a:xfrm>
          <a:solidFill>
            <a:schemeClr val="bg1"/>
          </a:solidFill>
        </p:grpSpPr>
        <p:sp>
          <p:nvSpPr>
            <p:cNvPr id="121" name="Freeform 120">
              <a:extLst>
                <a:ext uri="{FF2B5EF4-FFF2-40B4-BE49-F238E27FC236}">
                  <a16:creationId xmlns:a16="http://schemas.microsoft.com/office/drawing/2014/main" id="{BF107731-98BA-104C-BAB3-111FB4F0DDDA}"/>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22" name="Freeform 121">
              <a:extLst>
                <a:ext uri="{FF2B5EF4-FFF2-40B4-BE49-F238E27FC236}">
                  <a16:creationId xmlns:a16="http://schemas.microsoft.com/office/drawing/2014/main" id="{BEB32E62-0349-6D48-93DF-4C51EDD3726E}"/>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23" name="Freeform 122">
              <a:extLst>
                <a:ext uri="{FF2B5EF4-FFF2-40B4-BE49-F238E27FC236}">
                  <a16:creationId xmlns:a16="http://schemas.microsoft.com/office/drawing/2014/main" id="{14C42595-6198-4646-9B98-1D84CA8F8068}"/>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24" name="Freeform 123">
              <a:extLst>
                <a:ext uri="{FF2B5EF4-FFF2-40B4-BE49-F238E27FC236}">
                  <a16:creationId xmlns:a16="http://schemas.microsoft.com/office/drawing/2014/main" id="{992AE7AB-9A8D-5845-9DB8-B691B7F2BCD7}"/>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25" name="Freeform 124">
              <a:extLst>
                <a:ext uri="{FF2B5EF4-FFF2-40B4-BE49-F238E27FC236}">
                  <a16:creationId xmlns:a16="http://schemas.microsoft.com/office/drawing/2014/main" id="{351CE834-A013-FF40-A35A-8B6AEED56A5C}"/>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spTree>
    <p:extLst>
      <p:ext uri="{BB962C8B-B14F-4D97-AF65-F5344CB8AC3E}">
        <p14:creationId xmlns:p14="http://schemas.microsoft.com/office/powerpoint/2010/main" val="118423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Oracle APEX: Distinguishing Characteristics</a:t>
            </a:r>
          </a:p>
        </p:txBody>
      </p:sp>
      <p:sp>
        <p:nvSpPr>
          <p:cNvPr id="13" name="Rectangle 12"/>
          <p:cNvSpPr/>
          <p:nvPr/>
        </p:nvSpPr>
        <p:spPr>
          <a:xfrm>
            <a:off x="836612" y="4678740"/>
            <a:ext cx="3200400" cy="1569660"/>
          </a:xfrm>
          <a:prstGeom prst="rect">
            <a:avLst/>
          </a:prstGeom>
        </p:spPr>
        <p:txBody>
          <a:bodyPr wrap="square">
            <a:spAutoFit/>
          </a:bodyPr>
          <a:lstStyle/>
          <a:p>
            <a:r>
              <a:rPr lang="en-US" sz="2400" dirty="0"/>
              <a:t>App Development IDE is a web browser.  </a:t>
            </a:r>
            <a:br>
              <a:rPr lang="en-US" sz="2400" dirty="0"/>
            </a:br>
            <a:r>
              <a:rPr lang="en-US" sz="2400" dirty="0">
                <a:solidFill>
                  <a:srgbClr val="00B050"/>
                </a:solidFill>
              </a:rPr>
              <a:t>No client software needed</a:t>
            </a:r>
          </a:p>
        </p:txBody>
      </p:sp>
      <p:sp>
        <p:nvSpPr>
          <p:cNvPr id="14" name="Rectangle 13"/>
          <p:cNvSpPr/>
          <p:nvPr/>
        </p:nvSpPr>
        <p:spPr>
          <a:xfrm>
            <a:off x="4189412" y="4678740"/>
            <a:ext cx="3733800" cy="1569660"/>
          </a:xfrm>
          <a:prstGeom prst="rect">
            <a:avLst/>
          </a:prstGeom>
        </p:spPr>
        <p:txBody>
          <a:bodyPr wrap="square">
            <a:spAutoFit/>
          </a:bodyPr>
          <a:lstStyle/>
          <a:p>
            <a:r>
              <a:rPr lang="en-US" sz="2400" dirty="0"/>
              <a:t>App definitions are stored in the database as meta data.</a:t>
            </a:r>
          </a:p>
          <a:p>
            <a:r>
              <a:rPr lang="en-US" sz="2400" dirty="0">
                <a:solidFill>
                  <a:srgbClr val="00B050"/>
                </a:solidFill>
              </a:rPr>
              <a:t>Declarative – No code generation</a:t>
            </a:r>
          </a:p>
        </p:txBody>
      </p:sp>
      <p:sp>
        <p:nvSpPr>
          <p:cNvPr id="15" name="Rectangle 14"/>
          <p:cNvSpPr/>
          <p:nvPr/>
        </p:nvSpPr>
        <p:spPr>
          <a:xfrm>
            <a:off x="7999412" y="4343400"/>
            <a:ext cx="3886200" cy="1938992"/>
          </a:xfrm>
          <a:prstGeom prst="rect">
            <a:avLst/>
          </a:prstGeom>
        </p:spPr>
        <p:txBody>
          <a:bodyPr wrap="square">
            <a:spAutoFit/>
          </a:bodyPr>
          <a:lstStyle/>
          <a:p>
            <a:r>
              <a:rPr lang="en-US" sz="2400" dirty="0"/>
              <a:t>Page generation is efficient with only one request and one response.</a:t>
            </a:r>
          </a:p>
          <a:p>
            <a:r>
              <a:rPr lang="en-US" sz="2400" dirty="0">
                <a:solidFill>
                  <a:srgbClr val="00B050"/>
                </a:solidFill>
              </a:rPr>
              <a:t>Data processing done in the Database</a:t>
            </a:r>
          </a:p>
        </p:txBody>
      </p:sp>
      <p:pic>
        <p:nvPicPr>
          <p:cNvPr id="16" name="Picture 15" descr="apex-engine-https-docs-51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75612" y="1371600"/>
            <a:ext cx="3117151" cy="3117151"/>
          </a:xfrm>
          <a:prstGeom prst="rect">
            <a:avLst/>
          </a:prstGeom>
        </p:spPr>
      </p:pic>
      <p:pic>
        <p:nvPicPr>
          <p:cNvPr id="17" name="Picture 16" descr="apex-engine-51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45012" y="1447800"/>
            <a:ext cx="3073400" cy="3073400"/>
          </a:xfrm>
          <a:prstGeom prst="rect">
            <a:avLst/>
          </a:prstGeom>
        </p:spPr>
      </p:pic>
      <p:pic>
        <p:nvPicPr>
          <p:cNvPr id="18" name="Picture 17" descr="apex-https-512.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2812" y="1524000"/>
            <a:ext cx="3122612" cy="3122612"/>
          </a:xfrm>
          <a:prstGeom prst="rect">
            <a:avLst/>
          </a:prstGeom>
        </p:spPr>
      </p:pic>
    </p:spTree>
    <p:extLst>
      <p:ext uri="{BB962C8B-B14F-4D97-AF65-F5344CB8AC3E}">
        <p14:creationId xmlns:p14="http://schemas.microsoft.com/office/powerpoint/2010/main" val="193889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531812" y="406400"/>
            <a:ext cx="11125200" cy="889000"/>
          </a:xfrm>
        </p:spPr>
        <p:txBody>
          <a:bodyPr anchor="t"/>
          <a:lstStyle/>
          <a:p>
            <a:r>
              <a:rPr lang="en-US" b="1" dirty="0"/>
              <a:t>Oracle APEX: No Cost Feature of the Oracle Database</a:t>
            </a:r>
            <a:br>
              <a:rPr lang="en-US" b="1" dirty="0"/>
            </a:br>
            <a:endParaRPr lang="en-US" sz="2400" b="1" dirty="0">
              <a:solidFill>
                <a:srgbClr val="FF0000"/>
              </a:solidFill>
            </a:endParaRPr>
          </a:p>
        </p:txBody>
      </p:sp>
      <p:sp>
        <p:nvSpPr>
          <p:cNvPr id="19" name="Text Box 2"/>
          <p:cNvSpPr txBox="1">
            <a:spLocks noChangeArrowheads="1"/>
          </p:cNvSpPr>
          <p:nvPr/>
        </p:nvSpPr>
        <p:spPr bwMode="auto">
          <a:xfrm>
            <a:off x="436264" y="1088365"/>
            <a:ext cx="11623931" cy="5471639"/>
          </a:xfrm>
          <a:prstGeom prst="rect">
            <a:avLst/>
          </a:prstGeom>
          <a:noFill/>
          <a:ln w="9525">
            <a:noFill/>
            <a:round/>
            <a:headEnd/>
            <a:tailEnd/>
          </a:ln>
        </p:spPr>
        <p:txBody>
          <a:bodyPr lIns="122858" tIns="61429" rIns="122858" bIns="61429"/>
          <a:lstStyle/>
          <a:p>
            <a:pPr marL="292049"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No-cost fully supported feature</a:t>
            </a:r>
          </a:p>
          <a:p>
            <a:pPr marL="749169" lvl="1" indent="-304747">
              <a:spcBef>
                <a:spcPts val="667"/>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Any number of apps, developers &amp; end-users</a:t>
            </a:r>
          </a:p>
          <a:p>
            <a:pPr marL="744538" lvl="1" indent="-300038">
              <a:spcBef>
                <a:spcPts val="667"/>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Specialized Oracle Support Team</a:t>
            </a:r>
          </a:p>
          <a:p>
            <a:pPr marL="744538" lvl="1" indent="-300038">
              <a:spcBef>
                <a:spcPts val="667"/>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11gR2, 12c, 18c, 19c</a:t>
            </a:r>
          </a:p>
          <a:p>
            <a:pPr marL="744538" lvl="1" indent="-300038">
              <a:spcBef>
                <a:spcPts val="667"/>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All DB editions: EE, SE, SE1, XE</a:t>
            </a:r>
          </a:p>
          <a:p>
            <a:pPr marL="292049"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Included with Oracle Cloud Services</a:t>
            </a:r>
          </a:p>
          <a:p>
            <a:pPr marL="292049"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No cost evaluation https://</a:t>
            </a:r>
            <a:r>
              <a:rPr lang="en-US" sz="2400" dirty="0" err="1"/>
              <a:t>apex.oracle.com</a:t>
            </a:r>
            <a:endParaRPr lang="en-US" sz="2400" dirty="0"/>
          </a:p>
          <a:p>
            <a:pPr marL="292049"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Easy to install</a:t>
            </a:r>
          </a:p>
          <a:p>
            <a:pPr marL="749249" lvl="1"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Included by default with all editions of Oracle database</a:t>
            </a:r>
          </a:p>
          <a:p>
            <a:pPr marL="749249" lvl="1" indent="-292049">
              <a:spcBef>
                <a:spcPts val="800"/>
              </a:spcBef>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dirty="0"/>
              <a:t>Download latest release from https://apex.oracle.com/otn</a:t>
            </a:r>
            <a:endParaRPr lang="en-US" sz="1900" dirty="0"/>
          </a:p>
          <a:p>
            <a:pPr marL="749169" lvl="1" indent="-304747">
              <a:spcBef>
                <a:spcPts val="667"/>
              </a:spcBef>
              <a:buClr>
                <a:schemeClr val="accent4"/>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endParaRPr lang="en-US" sz="2100" dirty="0"/>
          </a:p>
        </p:txBody>
      </p:sp>
      <p:pic>
        <p:nvPicPr>
          <p:cNvPr id="20" name="Picture 19"/>
          <p:cNvPicPr>
            <a:picLocks noChangeAspect="1"/>
          </p:cNvPicPr>
          <p:nvPr/>
        </p:nvPicPr>
        <p:blipFill>
          <a:blip r:embed="rId3" cstate="print"/>
          <a:stretch>
            <a:fillRect/>
          </a:stretch>
        </p:blipFill>
        <p:spPr>
          <a:xfrm>
            <a:off x="6399212" y="1524000"/>
            <a:ext cx="5098107" cy="3937000"/>
          </a:xfrm>
          <a:prstGeom prst="rect">
            <a:avLst/>
          </a:prstGeom>
        </p:spPr>
      </p:pic>
    </p:spTree>
    <p:extLst>
      <p:ext uri="{BB962C8B-B14F-4D97-AF65-F5344CB8AC3E}">
        <p14:creationId xmlns:p14="http://schemas.microsoft.com/office/powerpoint/2010/main" val="93302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531812" y="406400"/>
            <a:ext cx="11125200" cy="889000"/>
          </a:xfrm>
        </p:spPr>
        <p:txBody>
          <a:bodyPr anchor="t"/>
          <a:lstStyle/>
          <a:p>
            <a:r>
              <a:rPr lang="en-US" b="1" dirty="0"/>
              <a:t>Oracle APEX on Oracle Autonomous Database</a:t>
            </a:r>
            <a:endParaRPr lang="en-US" sz="2400" b="1" dirty="0">
              <a:solidFill>
                <a:srgbClr val="FF0000"/>
              </a:solidFill>
            </a:endParaRPr>
          </a:p>
        </p:txBody>
      </p:sp>
      <p:pic>
        <p:nvPicPr>
          <p:cNvPr id="5" name="apex-round-128.pdf" descr="apex-round-128.pdf">
            <a:extLst>
              <a:ext uri="{FF2B5EF4-FFF2-40B4-BE49-F238E27FC236}">
                <a16:creationId xmlns:a16="http://schemas.microsoft.com/office/drawing/2014/main" id="{2A836909-E918-C04D-A709-33070B483E2B}"/>
              </a:ext>
            </a:extLst>
          </p:cNvPr>
          <p:cNvPicPr>
            <a:picLocks noChangeAspect="1"/>
          </p:cNvPicPr>
          <p:nvPr/>
        </p:nvPicPr>
        <p:blipFill>
          <a:blip r:embed="rId3"/>
          <a:stretch>
            <a:fillRect/>
          </a:stretch>
        </p:blipFill>
        <p:spPr>
          <a:xfrm>
            <a:off x="1706203" y="2294652"/>
            <a:ext cx="1837336" cy="1837335"/>
          </a:xfrm>
          <a:prstGeom prst="rect">
            <a:avLst/>
          </a:prstGeom>
          <a:ln w="12700">
            <a:miter lim="400000"/>
          </a:ln>
        </p:spPr>
      </p:pic>
      <p:pic>
        <p:nvPicPr>
          <p:cNvPr id="6" name="autonomous_icon.png" descr="autonomous_icon.png">
            <a:extLst>
              <a:ext uri="{FF2B5EF4-FFF2-40B4-BE49-F238E27FC236}">
                <a16:creationId xmlns:a16="http://schemas.microsoft.com/office/drawing/2014/main" id="{B998F347-BA42-F14C-B9D0-60544B6B71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6698" y="1572876"/>
            <a:ext cx="3102359" cy="3102359"/>
          </a:xfrm>
          <a:prstGeom prst="rect">
            <a:avLst/>
          </a:prstGeom>
          <a:noFill/>
          <a:ln>
            <a:noFill/>
          </a:ln>
        </p:spPr>
      </p:pic>
      <p:sp>
        <p:nvSpPr>
          <p:cNvPr id="7" name="Oracle APEX">
            <a:extLst>
              <a:ext uri="{FF2B5EF4-FFF2-40B4-BE49-F238E27FC236}">
                <a16:creationId xmlns:a16="http://schemas.microsoft.com/office/drawing/2014/main" id="{62E9CF97-9D94-DC4D-A811-DA86C5B19DF6}"/>
              </a:ext>
            </a:extLst>
          </p:cNvPr>
          <p:cNvSpPr txBox="1"/>
          <p:nvPr/>
        </p:nvSpPr>
        <p:spPr>
          <a:xfrm>
            <a:off x="629489" y="4456872"/>
            <a:ext cx="4131137" cy="11653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chorCtr="0">
            <a:noAutofit/>
          </a:bodyPr>
          <a:lstStyle>
            <a:lvl1pPr>
              <a:defRPr sz="12800" b="1">
                <a:solidFill>
                  <a:srgbClr val="FFFFFF"/>
                </a:solidFill>
                <a:latin typeface="Helvetica"/>
                <a:ea typeface="Helvetica"/>
                <a:cs typeface="Helvetica"/>
                <a:sym typeface="Helvetica"/>
              </a:defRPr>
            </a:lvl1pPr>
          </a:lstStyle>
          <a:p>
            <a:pPr algn="ctr">
              <a:lnSpc>
                <a:spcPct val="90000"/>
              </a:lnSpc>
            </a:pPr>
            <a:r>
              <a:rPr sz="4000" dirty="0">
                <a:solidFill>
                  <a:srgbClr val="7F7F7F"/>
                </a:solidFill>
                <a:latin typeface="+mn-lt"/>
              </a:rPr>
              <a:t>Oracle </a:t>
            </a:r>
            <a:br>
              <a:rPr lang="en-US" sz="4000" dirty="0">
                <a:solidFill>
                  <a:srgbClr val="7F7F7F"/>
                </a:solidFill>
                <a:latin typeface="+mn-lt"/>
              </a:rPr>
            </a:br>
            <a:r>
              <a:rPr sz="4000" dirty="0">
                <a:solidFill>
                  <a:srgbClr val="7F7F7F"/>
                </a:solidFill>
                <a:latin typeface="+mn-lt"/>
              </a:rPr>
              <a:t>APEX</a:t>
            </a:r>
          </a:p>
        </p:txBody>
      </p:sp>
      <p:sp>
        <p:nvSpPr>
          <p:cNvPr id="8" name="Oracle Autonomous Database">
            <a:extLst>
              <a:ext uri="{FF2B5EF4-FFF2-40B4-BE49-F238E27FC236}">
                <a16:creationId xmlns:a16="http://schemas.microsoft.com/office/drawing/2014/main" id="{DC36CACF-5EDB-B548-AC77-6DE80C5C84C4}"/>
              </a:ext>
            </a:extLst>
          </p:cNvPr>
          <p:cNvSpPr txBox="1"/>
          <p:nvPr/>
        </p:nvSpPr>
        <p:spPr>
          <a:xfrm>
            <a:off x="6998466" y="4288678"/>
            <a:ext cx="3498824" cy="18657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chorCtr="0">
            <a:noAutofit/>
          </a:bodyPr>
          <a:lstStyle>
            <a:lvl1pPr>
              <a:defRPr sz="12800" b="1">
                <a:solidFill>
                  <a:srgbClr val="FFFFFF"/>
                </a:solidFill>
                <a:latin typeface="Helvetica"/>
                <a:ea typeface="Helvetica"/>
                <a:cs typeface="Helvetica"/>
                <a:sym typeface="Helvetica"/>
              </a:defRPr>
            </a:lvl1pPr>
          </a:lstStyle>
          <a:p>
            <a:pPr algn="ctr">
              <a:lnSpc>
                <a:spcPct val="90000"/>
              </a:lnSpc>
            </a:pPr>
            <a:r>
              <a:rPr sz="4000" dirty="0">
                <a:solidFill>
                  <a:srgbClr val="7F7F7F"/>
                </a:solidFill>
                <a:latin typeface="+mn-lt"/>
              </a:rPr>
              <a:t>Oracle Autonomous Database</a:t>
            </a:r>
          </a:p>
        </p:txBody>
      </p:sp>
      <p:sp>
        <p:nvSpPr>
          <p:cNvPr id="9" name="Freeform 16">
            <a:extLst>
              <a:ext uri="{FF2B5EF4-FFF2-40B4-BE49-F238E27FC236}">
                <a16:creationId xmlns:a16="http://schemas.microsoft.com/office/drawing/2014/main" id="{2B13E17F-7EC6-C945-9358-BBA7EE8CD8FA}"/>
              </a:ext>
            </a:extLst>
          </p:cNvPr>
          <p:cNvSpPr>
            <a:spLocks noChangeAspect="1" noChangeArrowheads="1"/>
          </p:cNvSpPr>
          <p:nvPr/>
        </p:nvSpPr>
        <p:spPr bwMode="auto">
          <a:xfrm>
            <a:off x="5165983" y="4456872"/>
            <a:ext cx="624548" cy="624548"/>
          </a:xfrm>
          <a:custGeom>
            <a:avLst/>
            <a:gdLst>
              <a:gd name="T0" fmla="*/ 2824 w 2964"/>
              <a:gd name="T1" fmla="*/ 1065 h 2964"/>
              <a:gd name="T2" fmla="*/ 2824 w 2964"/>
              <a:gd name="T3" fmla="*/ 1065 h 2964"/>
              <a:gd name="T4" fmla="*/ 1898 w 2964"/>
              <a:gd name="T5" fmla="*/ 1065 h 2964"/>
              <a:gd name="T6" fmla="*/ 1898 w 2964"/>
              <a:gd name="T7" fmla="*/ 139 h 2964"/>
              <a:gd name="T8" fmla="*/ 1759 w 2964"/>
              <a:gd name="T9" fmla="*/ 0 h 2964"/>
              <a:gd name="T10" fmla="*/ 1204 w 2964"/>
              <a:gd name="T11" fmla="*/ 0 h 2964"/>
              <a:gd name="T12" fmla="*/ 1065 w 2964"/>
              <a:gd name="T13" fmla="*/ 139 h 2964"/>
              <a:gd name="T14" fmla="*/ 1065 w 2964"/>
              <a:gd name="T15" fmla="*/ 1065 h 2964"/>
              <a:gd name="T16" fmla="*/ 139 w 2964"/>
              <a:gd name="T17" fmla="*/ 1065 h 2964"/>
              <a:gd name="T18" fmla="*/ 0 w 2964"/>
              <a:gd name="T19" fmla="*/ 1204 h 2964"/>
              <a:gd name="T20" fmla="*/ 0 w 2964"/>
              <a:gd name="T21" fmla="*/ 1759 h 2964"/>
              <a:gd name="T22" fmla="*/ 139 w 2964"/>
              <a:gd name="T23" fmla="*/ 1898 h 2964"/>
              <a:gd name="T24" fmla="*/ 1065 w 2964"/>
              <a:gd name="T25" fmla="*/ 1898 h 2964"/>
              <a:gd name="T26" fmla="*/ 1065 w 2964"/>
              <a:gd name="T27" fmla="*/ 2824 h 2964"/>
              <a:gd name="T28" fmla="*/ 1204 w 2964"/>
              <a:gd name="T29" fmla="*/ 2963 h 2964"/>
              <a:gd name="T30" fmla="*/ 1759 w 2964"/>
              <a:gd name="T31" fmla="*/ 2963 h 2964"/>
              <a:gd name="T32" fmla="*/ 1898 w 2964"/>
              <a:gd name="T33" fmla="*/ 2824 h 2964"/>
              <a:gd name="T34" fmla="*/ 1898 w 2964"/>
              <a:gd name="T35" fmla="*/ 1898 h 2964"/>
              <a:gd name="T36" fmla="*/ 2824 w 2964"/>
              <a:gd name="T37" fmla="*/ 1898 h 2964"/>
              <a:gd name="T38" fmla="*/ 2963 w 2964"/>
              <a:gd name="T39" fmla="*/ 1759 h 2964"/>
              <a:gd name="T40" fmla="*/ 2963 w 2964"/>
              <a:gd name="T41" fmla="*/ 1204 h 2964"/>
              <a:gd name="T42" fmla="*/ 2824 w 2964"/>
              <a:gd name="T43" fmla="*/ 106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4" h="2964">
                <a:moveTo>
                  <a:pt x="2824" y="1065"/>
                </a:moveTo>
                <a:lnTo>
                  <a:pt x="2824" y="1065"/>
                </a:lnTo>
                <a:cubicBezTo>
                  <a:pt x="1898" y="1065"/>
                  <a:pt x="1898" y="1065"/>
                  <a:pt x="1898" y="1065"/>
                </a:cubicBezTo>
                <a:cubicBezTo>
                  <a:pt x="1898" y="139"/>
                  <a:pt x="1898" y="139"/>
                  <a:pt x="1898" y="139"/>
                </a:cubicBezTo>
                <a:cubicBezTo>
                  <a:pt x="1898" y="58"/>
                  <a:pt x="1840" y="0"/>
                  <a:pt x="1759" y="0"/>
                </a:cubicBezTo>
                <a:cubicBezTo>
                  <a:pt x="1204" y="0"/>
                  <a:pt x="1204" y="0"/>
                  <a:pt x="1204" y="0"/>
                </a:cubicBezTo>
                <a:cubicBezTo>
                  <a:pt x="1123" y="0"/>
                  <a:pt x="1065" y="58"/>
                  <a:pt x="1065" y="139"/>
                </a:cubicBezTo>
                <a:cubicBezTo>
                  <a:pt x="1065" y="1065"/>
                  <a:pt x="1065" y="1065"/>
                  <a:pt x="1065" y="1065"/>
                </a:cubicBezTo>
                <a:cubicBezTo>
                  <a:pt x="139" y="1065"/>
                  <a:pt x="139" y="1065"/>
                  <a:pt x="139" y="1065"/>
                </a:cubicBezTo>
                <a:cubicBezTo>
                  <a:pt x="58" y="1065"/>
                  <a:pt x="0" y="1123"/>
                  <a:pt x="0" y="1204"/>
                </a:cubicBezTo>
                <a:cubicBezTo>
                  <a:pt x="0" y="1759"/>
                  <a:pt x="0" y="1759"/>
                  <a:pt x="0" y="1759"/>
                </a:cubicBezTo>
                <a:cubicBezTo>
                  <a:pt x="0" y="1840"/>
                  <a:pt x="58" y="1898"/>
                  <a:pt x="139" y="1898"/>
                </a:cubicBezTo>
                <a:cubicBezTo>
                  <a:pt x="1065" y="1898"/>
                  <a:pt x="1065" y="1898"/>
                  <a:pt x="1065" y="1898"/>
                </a:cubicBezTo>
                <a:cubicBezTo>
                  <a:pt x="1065" y="2824"/>
                  <a:pt x="1065" y="2824"/>
                  <a:pt x="1065" y="2824"/>
                </a:cubicBezTo>
                <a:cubicBezTo>
                  <a:pt x="1065" y="2905"/>
                  <a:pt x="1123" y="2963"/>
                  <a:pt x="1204" y="2963"/>
                </a:cubicBezTo>
                <a:cubicBezTo>
                  <a:pt x="1759" y="2963"/>
                  <a:pt x="1759" y="2963"/>
                  <a:pt x="1759" y="2963"/>
                </a:cubicBezTo>
                <a:cubicBezTo>
                  <a:pt x="1840" y="2963"/>
                  <a:pt x="1898" y="2905"/>
                  <a:pt x="1898" y="2824"/>
                </a:cubicBezTo>
                <a:cubicBezTo>
                  <a:pt x="1898" y="1898"/>
                  <a:pt x="1898" y="1898"/>
                  <a:pt x="1898" y="1898"/>
                </a:cubicBezTo>
                <a:cubicBezTo>
                  <a:pt x="2824" y="1898"/>
                  <a:pt x="2824" y="1898"/>
                  <a:pt x="2824" y="1898"/>
                </a:cubicBezTo>
                <a:cubicBezTo>
                  <a:pt x="2905" y="1898"/>
                  <a:pt x="2963" y="1840"/>
                  <a:pt x="2963" y="1759"/>
                </a:cubicBezTo>
                <a:cubicBezTo>
                  <a:pt x="2963" y="1204"/>
                  <a:pt x="2963" y="1204"/>
                  <a:pt x="2963" y="1204"/>
                </a:cubicBezTo>
                <a:cubicBezTo>
                  <a:pt x="2963" y="1123"/>
                  <a:pt x="2905" y="1065"/>
                  <a:pt x="2824" y="1065"/>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3292985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fill="hold"/>
                                        <p:tgtEl>
                                          <p:spTgt spid="7"/>
                                        </p:tgtEl>
                                        <p:attrNameLst>
                                          <p:attrName>style.visibility</p:attrName>
                                        </p:attrNameLst>
                                      </p:cBhvr>
                                      <p:to>
                                        <p:strVal val="visible"/>
                                      </p:to>
                                    </p:set>
                                  </p:childTnLst>
                                </p:cTn>
                              </p:par>
                            </p:childTnLst>
                          </p:cTn>
                        </p:par>
                        <p:par>
                          <p:cTn id="7" fill="hold">
                            <p:stCondLst>
                              <p:cond delay="900"/>
                            </p:stCondLst>
                            <p:childTnLst>
                              <p:par>
                                <p:cTn id="8" presetID="1" presetClass="entr" presetSubtype="0" fill="hold" grpId="0" nodeType="afterEffect">
                                  <p:stCondLst>
                                    <p:cond delay="0"/>
                                  </p:stCondLst>
                                  <p:iterate type="lt">
                                    <p:tmAbs val="100"/>
                                  </p:iterate>
                                  <p:childTnLst>
                                    <p:set>
                                      <p:cBhvr>
                                        <p:cTn id="9"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1812" y="406400"/>
            <a:ext cx="11125200" cy="889000"/>
          </a:xfrm>
        </p:spPr>
        <p:txBody>
          <a:bodyPr/>
          <a:lstStyle/>
          <a:p>
            <a:r>
              <a:rPr lang="en-US" b="1" dirty="0"/>
              <a:t>Oracle APEX: Rapidly Develop, Customize, and Deliver</a:t>
            </a:r>
            <a:br>
              <a:rPr lang="en-US" dirty="0"/>
            </a:br>
            <a:endParaRPr lang="en-US" dirty="0"/>
          </a:p>
        </p:txBody>
      </p:sp>
      <p:grpSp>
        <p:nvGrpSpPr>
          <p:cNvPr id="12" name="Group 11"/>
          <p:cNvGrpSpPr/>
          <p:nvPr/>
        </p:nvGrpSpPr>
        <p:grpSpPr>
          <a:xfrm>
            <a:off x="1674812" y="4038600"/>
            <a:ext cx="8839200" cy="1664732"/>
            <a:chOff x="1674812" y="4485620"/>
            <a:chExt cx="8839200" cy="1664732"/>
          </a:xfrm>
        </p:grpSpPr>
        <p:pic>
          <p:nvPicPr>
            <p:cNvPr id="13" name="Picture 12" descr="cloud-51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1012" y="4561820"/>
              <a:ext cx="1143000" cy="1143000"/>
            </a:xfrm>
            <a:prstGeom prst="rect">
              <a:avLst/>
            </a:prstGeom>
          </p:spPr>
        </p:pic>
        <p:pic>
          <p:nvPicPr>
            <p:cNvPr id="14" name="Picture 13" descr="palette-51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1012" y="4561820"/>
              <a:ext cx="1143000" cy="1143000"/>
            </a:xfrm>
            <a:prstGeom prst="rect">
              <a:avLst/>
            </a:prstGeom>
          </p:spPr>
        </p:pic>
        <p:pic>
          <p:nvPicPr>
            <p:cNvPr id="15" name="Picture 14" descr="wrench-5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561820"/>
              <a:ext cx="1143000" cy="1143000"/>
            </a:xfrm>
            <a:prstGeom prst="rect">
              <a:avLst/>
            </a:prstGeom>
          </p:spPr>
        </p:pic>
        <p:pic>
          <p:nvPicPr>
            <p:cNvPr id="16" name="Picture 15" descr="arrow-arched-51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17812" y="4485620"/>
              <a:ext cx="2699333" cy="511397"/>
            </a:xfrm>
            <a:prstGeom prst="rect">
              <a:avLst/>
            </a:prstGeom>
          </p:spPr>
        </p:pic>
        <p:pic>
          <p:nvPicPr>
            <p:cNvPr id="18" name="Picture 17" descr="arrow-arched-51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flipV="1">
              <a:off x="2817812" y="5247620"/>
              <a:ext cx="2699333" cy="511397"/>
            </a:xfrm>
            <a:prstGeom prst="rect">
              <a:avLst/>
            </a:prstGeom>
          </p:spPr>
        </p:pic>
        <p:pic>
          <p:nvPicPr>
            <p:cNvPr id="19" name="Picture 18" descr="arrow-arched-512.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04012" y="4485620"/>
              <a:ext cx="2699333" cy="511397"/>
            </a:xfrm>
            <a:prstGeom prst="rect">
              <a:avLst/>
            </a:prstGeom>
          </p:spPr>
        </p:pic>
        <p:sp>
          <p:nvSpPr>
            <p:cNvPr id="20" name="Rectangle 19"/>
            <p:cNvSpPr/>
            <p:nvPr/>
          </p:nvSpPr>
          <p:spPr>
            <a:xfrm>
              <a:off x="1751012" y="5781020"/>
              <a:ext cx="956625" cy="369332"/>
            </a:xfrm>
            <a:prstGeom prst="rect">
              <a:avLst/>
            </a:prstGeom>
          </p:spPr>
          <p:txBody>
            <a:bodyPr wrap="none">
              <a:spAutoFit/>
            </a:bodyPr>
            <a:lstStyle/>
            <a:p>
              <a:r>
                <a:rPr lang="en-US" dirty="0">
                  <a:solidFill>
                    <a:schemeClr val="bg1">
                      <a:lumMod val="50000"/>
                    </a:schemeClr>
                  </a:solidFill>
                </a:rPr>
                <a:t>Develop</a:t>
              </a:r>
              <a:endParaRPr lang="en-US" dirty="0"/>
            </a:p>
          </p:txBody>
        </p:sp>
        <p:sp>
          <p:nvSpPr>
            <p:cNvPr id="21" name="Rectangle 20"/>
            <p:cNvSpPr/>
            <p:nvPr/>
          </p:nvSpPr>
          <p:spPr>
            <a:xfrm>
              <a:off x="5561012" y="5781020"/>
              <a:ext cx="1161759" cy="369332"/>
            </a:xfrm>
            <a:prstGeom prst="rect">
              <a:avLst/>
            </a:prstGeom>
          </p:spPr>
          <p:txBody>
            <a:bodyPr wrap="none">
              <a:spAutoFit/>
            </a:bodyPr>
            <a:lstStyle/>
            <a:p>
              <a:r>
                <a:rPr lang="en-US" dirty="0">
                  <a:solidFill>
                    <a:schemeClr val="bg1">
                      <a:lumMod val="50000"/>
                    </a:schemeClr>
                  </a:solidFill>
                </a:rPr>
                <a:t>Customize</a:t>
              </a:r>
              <a:endParaRPr lang="en-US" dirty="0"/>
            </a:p>
          </p:txBody>
        </p:sp>
        <p:sp>
          <p:nvSpPr>
            <p:cNvPr id="22" name="Rectangle 21"/>
            <p:cNvSpPr/>
            <p:nvPr/>
          </p:nvSpPr>
          <p:spPr>
            <a:xfrm>
              <a:off x="9523412" y="5781020"/>
              <a:ext cx="847069" cy="369332"/>
            </a:xfrm>
            <a:prstGeom prst="rect">
              <a:avLst/>
            </a:prstGeom>
          </p:spPr>
          <p:txBody>
            <a:bodyPr wrap="none">
              <a:spAutoFit/>
            </a:bodyPr>
            <a:lstStyle/>
            <a:p>
              <a:r>
                <a:rPr lang="en-US" dirty="0">
                  <a:solidFill>
                    <a:schemeClr val="bg1">
                      <a:lumMod val="50000"/>
                    </a:schemeClr>
                  </a:solidFill>
                </a:rPr>
                <a:t>Deliver</a:t>
              </a:r>
              <a:endParaRPr lang="en-US" dirty="0"/>
            </a:p>
          </p:txBody>
        </p:sp>
      </p:grpSp>
      <p:sp>
        <p:nvSpPr>
          <p:cNvPr id="24" name="Shape 708"/>
          <p:cNvSpPr/>
          <p:nvPr/>
        </p:nvSpPr>
        <p:spPr>
          <a:xfrm>
            <a:off x="2436811" y="3083561"/>
            <a:ext cx="6522615" cy="523216"/>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800">
                <a:solidFill>
                  <a:srgbClr val="808080"/>
                </a:solidFill>
              </a:defRPr>
            </a:lvl1pPr>
          </a:lstStyle>
          <a:p>
            <a:r>
              <a:rPr dirty="0">
                <a:solidFill>
                  <a:schemeClr val="tx1"/>
                </a:solidFill>
              </a:rPr>
              <a:t>Go from prototype to production in minutes</a:t>
            </a:r>
          </a:p>
        </p:txBody>
      </p:sp>
      <p:sp>
        <p:nvSpPr>
          <p:cNvPr id="17" name="Shape 708"/>
          <p:cNvSpPr/>
          <p:nvPr/>
        </p:nvSpPr>
        <p:spPr>
          <a:xfrm>
            <a:off x="1674812" y="1684782"/>
            <a:ext cx="8763000" cy="1815878"/>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lvl1pPr>
              <a:defRPr sz="2800">
                <a:solidFill>
                  <a:srgbClr val="808080"/>
                </a:solidFill>
              </a:defRPr>
            </a:lvl1pPr>
          </a:lstStyle>
          <a:p>
            <a:pPr algn="ctr"/>
            <a:r>
              <a:rPr lang="en-US" dirty="0">
                <a:solidFill>
                  <a:schemeClr val="tx1"/>
                </a:solidFill>
              </a:rPr>
              <a:t>          Pre-built controls for security, authentication, </a:t>
            </a:r>
            <a:br>
              <a:rPr lang="en-US" dirty="0">
                <a:solidFill>
                  <a:schemeClr val="tx1"/>
                </a:solidFill>
              </a:rPr>
            </a:br>
            <a:r>
              <a:rPr lang="en-US" dirty="0">
                <a:solidFill>
                  <a:schemeClr val="tx1"/>
                </a:solidFill>
              </a:rPr>
              <a:t>          database interaction, validation, session management </a:t>
            </a:r>
            <a:br>
              <a:rPr lang="en-US" dirty="0">
                <a:solidFill>
                  <a:schemeClr val="tx1"/>
                </a:solidFill>
              </a:rPr>
            </a:br>
            <a:r>
              <a:rPr lang="en-US" dirty="0">
                <a:solidFill>
                  <a:schemeClr val="tx1"/>
                </a:solidFill>
              </a:rPr>
              <a:t>          and more…</a:t>
            </a:r>
          </a:p>
          <a:p>
            <a:pPr algn="ctr"/>
            <a:endParaRPr dirty="0">
              <a:solidFill>
                <a:schemeClr val="tx1"/>
              </a:solidFill>
            </a:endParaRPr>
          </a:p>
        </p:txBody>
      </p:sp>
    </p:spTree>
    <p:extLst>
      <p:ext uri="{BB962C8B-B14F-4D97-AF65-F5344CB8AC3E}">
        <p14:creationId xmlns:p14="http://schemas.microsoft.com/office/powerpoint/2010/main" val="1597839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1812" y="406400"/>
            <a:ext cx="11125200" cy="889000"/>
          </a:xfrm>
        </p:spPr>
        <p:txBody>
          <a:bodyPr/>
          <a:lstStyle/>
          <a:p>
            <a:r>
              <a:rPr lang="en-US" b="1" dirty="0"/>
              <a:t>Oracle APEX: User Interface for Any Device</a:t>
            </a:r>
            <a:br>
              <a:rPr lang="en-US" dirty="0"/>
            </a:br>
            <a:endParaRPr lang="en-US" dirty="0"/>
          </a:p>
        </p:txBody>
      </p:sp>
      <p:sp>
        <p:nvSpPr>
          <p:cNvPr id="25" name="Design Tables">
            <a:extLst>
              <a:ext uri="{FF2B5EF4-FFF2-40B4-BE49-F238E27FC236}">
                <a16:creationId xmlns:a16="http://schemas.microsoft.com/office/drawing/2014/main" id="{BC8D863D-7CFA-7645-8096-BED19566B9C5}"/>
              </a:ext>
            </a:extLst>
          </p:cNvPr>
          <p:cNvSpPr txBox="1"/>
          <p:nvPr/>
        </p:nvSpPr>
        <p:spPr>
          <a:xfrm>
            <a:off x="2717092" y="5137779"/>
            <a:ext cx="6754641" cy="913042"/>
          </a:xfrm>
          <a:prstGeom prst="rect">
            <a:avLst/>
          </a:prstGeom>
          <a:ln w="12700">
            <a:miter lim="400000"/>
          </a:ln>
          <a:extLst>
            <a:ext uri="{C572A759-6A51-4108-AA02-DFA0A04FC94B}">
              <ma14:wrappingTextBoxFlag xmlns="" xmlns:ma14="http://schemas.microsoft.com/office/mac/drawingml/2011/main" val="1"/>
            </a:ext>
          </a:extLst>
        </p:spPr>
        <p:txBody>
          <a:bodyPr wrap="none" lIns="25386" tIns="25386" rIns="25386" bIns="25386" anchor="ctr">
            <a:spAutoFit/>
          </a:bodyPr>
          <a:lstStyle>
            <a:lvl1pPr algn="l">
              <a:spcBef>
                <a:spcPts val="5900"/>
              </a:spcBef>
              <a:defRPr sz="5200">
                <a:latin typeface="+mn-lt"/>
                <a:ea typeface="+mn-ea"/>
                <a:cs typeface="+mn-cs"/>
                <a:sym typeface="Helvetica Neue Light"/>
              </a:defRPr>
            </a:lvl1pPr>
          </a:lstStyle>
          <a:p>
            <a:pPr algn="ctr">
              <a:spcBef>
                <a:spcPts val="0"/>
              </a:spcBef>
            </a:pPr>
            <a:r>
              <a:rPr lang="en-US" sz="2800" dirty="0"/>
              <a:t>Modern, intuitive, accessible UI for any device</a:t>
            </a:r>
          </a:p>
          <a:p>
            <a:pPr algn="ctr">
              <a:spcBef>
                <a:spcPts val="0"/>
              </a:spcBef>
            </a:pPr>
            <a:r>
              <a:rPr lang="en-US" sz="2800" dirty="0"/>
              <a:t>fully customizable and responsive apps</a:t>
            </a:r>
          </a:p>
        </p:txBody>
      </p:sp>
      <p:pic>
        <p:nvPicPr>
          <p:cNvPr id="27" name="Picture 26">
            <a:extLst>
              <a:ext uri="{FF2B5EF4-FFF2-40B4-BE49-F238E27FC236}">
                <a16:creationId xmlns:a16="http://schemas.microsoft.com/office/drawing/2014/main" id="{F3A35A26-B7F1-CD45-A438-9A06129473F3}"/>
              </a:ext>
            </a:extLst>
          </p:cNvPr>
          <p:cNvPicPr>
            <a:picLocks noChangeAspect="1"/>
          </p:cNvPicPr>
          <p:nvPr/>
        </p:nvPicPr>
        <p:blipFill>
          <a:blip r:embed="rId3"/>
          <a:stretch>
            <a:fillRect/>
          </a:stretch>
        </p:blipFill>
        <p:spPr>
          <a:xfrm>
            <a:off x="1035161" y="1070539"/>
            <a:ext cx="10118502" cy="4067240"/>
          </a:xfrm>
          <a:prstGeom prst="rect">
            <a:avLst/>
          </a:prstGeom>
          <a:noFill/>
          <a:ln>
            <a:noFill/>
          </a:ln>
        </p:spPr>
      </p:pic>
    </p:spTree>
    <p:extLst>
      <p:ext uri="{BB962C8B-B14F-4D97-AF65-F5344CB8AC3E}">
        <p14:creationId xmlns:p14="http://schemas.microsoft.com/office/powerpoint/2010/main" val="3149850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1812" y="406400"/>
            <a:ext cx="11125200" cy="889000"/>
          </a:xfrm>
        </p:spPr>
        <p:txBody>
          <a:bodyPr/>
          <a:lstStyle/>
          <a:p>
            <a:r>
              <a:rPr lang="en-US" b="1" dirty="0"/>
              <a:t>Data Sources: Local, Remote, and REST Access</a:t>
            </a:r>
            <a:br>
              <a:rPr lang="en-US" dirty="0"/>
            </a:br>
            <a:endParaRPr lang="en-US" dirty="0"/>
          </a:p>
        </p:txBody>
      </p:sp>
      <p:pic>
        <p:nvPicPr>
          <p:cNvPr id="5" name="Picture 4">
            <a:extLst>
              <a:ext uri="{FF2B5EF4-FFF2-40B4-BE49-F238E27FC236}">
                <a16:creationId xmlns:a16="http://schemas.microsoft.com/office/drawing/2014/main" id="{47AAA023-3941-3845-8597-93D482B598B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3869" y="862932"/>
            <a:ext cx="10781086" cy="5334274"/>
          </a:xfrm>
          <a:prstGeom prst="rect">
            <a:avLst/>
          </a:prstGeom>
        </p:spPr>
      </p:pic>
    </p:spTree>
    <p:extLst>
      <p:ext uri="{BB962C8B-B14F-4D97-AF65-F5344CB8AC3E}">
        <p14:creationId xmlns:p14="http://schemas.microsoft.com/office/powerpoint/2010/main" val="509466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Oracle APEX Architecture</a:t>
            </a:r>
          </a:p>
        </p:txBody>
      </p:sp>
      <p:grpSp>
        <p:nvGrpSpPr>
          <p:cNvPr id="28" name="Group 622"/>
          <p:cNvGrpSpPr/>
          <p:nvPr/>
        </p:nvGrpSpPr>
        <p:grpSpPr>
          <a:xfrm>
            <a:off x="7746422" y="5239548"/>
            <a:ext cx="1973421" cy="685800"/>
            <a:chOff x="-238539" y="0"/>
            <a:chExt cx="2753138" cy="685800"/>
          </a:xfrm>
          <a:solidFill>
            <a:schemeClr val="accent2"/>
          </a:solidFill>
        </p:grpSpPr>
        <p:sp>
          <p:nvSpPr>
            <p:cNvPr id="29" name="Shape 620"/>
            <p:cNvSpPr/>
            <p:nvPr/>
          </p:nvSpPr>
          <p:spPr>
            <a:xfrm>
              <a:off x="-238539" y="0"/>
              <a:ext cx="2753138" cy="685800"/>
            </a:xfrm>
            <a:prstGeom prst="rect">
              <a:avLst/>
            </a:prstGeom>
            <a:grp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31" name="Shape 621"/>
            <p:cNvSpPr/>
            <p:nvPr/>
          </p:nvSpPr>
          <p:spPr>
            <a:xfrm>
              <a:off x="-119271" y="172085"/>
              <a:ext cx="2514599" cy="34163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dirty="0"/>
                <a:t>Database Tier</a:t>
              </a:r>
            </a:p>
          </p:txBody>
        </p:sp>
      </p:grpSp>
      <p:sp>
        <p:nvSpPr>
          <p:cNvPr id="32" name="Oracle Database…"/>
          <p:cNvSpPr txBox="1"/>
          <p:nvPr/>
        </p:nvSpPr>
        <p:spPr>
          <a:xfrm>
            <a:off x="7203213" y="4087666"/>
            <a:ext cx="2829237" cy="5262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90000"/>
              </a:lnSpc>
              <a:defRPr sz="2400" b="1"/>
            </a:pPr>
            <a:r>
              <a:rPr sz="2400" dirty="0"/>
              <a:t>Oracle Database</a:t>
            </a:r>
          </a:p>
          <a:p>
            <a:pPr algn="ctr">
              <a:lnSpc>
                <a:spcPct val="90000"/>
              </a:lnSpc>
              <a:defRPr sz="2000"/>
            </a:pPr>
            <a:r>
              <a:rPr sz="1400" dirty="0"/>
              <a:t>(</a:t>
            </a:r>
            <a:r>
              <a:rPr lang="en-US" sz="1400" dirty="0"/>
              <a:t>Pluggable </a:t>
            </a:r>
            <a:r>
              <a:rPr sz="1400" dirty="0"/>
              <a:t>or Dedicated</a:t>
            </a:r>
            <a:r>
              <a:rPr lang="en-US" sz="1400" dirty="0"/>
              <a:t>, 11</a:t>
            </a:r>
            <a:r>
              <a:rPr lang="en-US" sz="1400" i="1" dirty="0"/>
              <a:t>g</a:t>
            </a:r>
            <a:r>
              <a:rPr lang="en-US" sz="1400" dirty="0"/>
              <a:t>, 12</a:t>
            </a:r>
            <a:r>
              <a:rPr lang="en-US" sz="1400" i="1" dirty="0"/>
              <a:t>c</a:t>
            </a:r>
            <a:r>
              <a:rPr lang="en-US" sz="1400" dirty="0"/>
              <a:t>, 18</a:t>
            </a:r>
            <a:r>
              <a:rPr lang="en-US" sz="1400" i="1" dirty="0"/>
              <a:t>c</a:t>
            </a:r>
            <a:r>
              <a:rPr sz="1400" dirty="0"/>
              <a:t>)</a:t>
            </a:r>
          </a:p>
        </p:txBody>
      </p:sp>
      <p:pic>
        <p:nvPicPr>
          <p:cNvPr id="33" name="apex-architecture-database-ppt.png" descr="apex-architecture-database-pp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374" y="621793"/>
            <a:ext cx="3417492" cy="3417492"/>
          </a:xfrm>
          <a:prstGeom prst="rect">
            <a:avLst/>
          </a:prstGeom>
          <a:ln w="12700">
            <a:miter lim="400000"/>
          </a:ln>
        </p:spPr>
      </p:pic>
      <p:sp>
        <p:nvSpPr>
          <p:cNvPr id="35" name="Line"/>
          <p:cNvSpPr/>
          <p:nvPr/>
        </p:nvSpPr>
        <p:spPr>
          <a:xfrm flipH="1">
            <a:off x="9695042" y="2799586"/>
            <a:ext cx="580825" cy="0"/>
          </a:xfrm>
          <a:prstGeom prst="line">
            <a:avLst/>
          </a:prstGeom>
          <a:ln w="25400">
            <a:solidFill>
              <a:srgbClr val="A7A7A7"/>
            </a:solidFill>
            <a:tailEnd type="arrow"/>
          </a:ln>
        </p:spPr>
        <p:txBody>
          <a:bodyPr lIns="45718" tIns="45718" rIns="45718" bIns="45718"/>
          <a:lstStyle/>
          <a:p>
            <a:endParaRPr/>
          </a:p>
        </p:txBody>
      </p:sp>
      <p:sp>
        <p:nvSpPr>
          <p:cNvPr id="36" name="Line"/>
          <p:cNvSpPr/>
          <p:nvPr/>
        </p:nvSpPr>
        <p:spPr>
          <a:xfrm flipH="1">
            <a:off x="9695041" y="2007425"/>
            <a:ext cx="580825" cy="1"/>
          </a:xfrm>
          <a:prstGeom prst="line">
            <a:avLst/>
          </a:prstGeom>
          <a:ln w="25400">
            <a:solidFill>
              <a:srgbClr val="A7A7A7"/>
            </a:solidFill>
            <a:tailEnd type="arrow"/>
          </a:ln>
        </p:spPr>
        <p:txBody>
          <a:bodyPr lIns="45718" tIns="45718" rIns="45718" bIns="45718"/>
          <a:lstStyle/>
          <a:p>
            <a:endParaRPr/>
          </a:p>
        </p:txBody>
      </p:sp>
      <p:sp>
        <p:nvSpPr>
          <p:cNvPr id="49" name="Line"/>
          <p:cNvSpPr/>
          <p:nvPr/>
        </p:nvSpPr>
        <p:spPr>
          <a:xfrm flipH="1">
            <a:off x="9695041" y="3518725"/>
            <a:ext cx="580825" cy="1"/>
          </a:xfrm>
          <a:prstGeom prst="line">
            <a:avLst/>
          </a:prstGeom>
          <a:ln w="25400">
            <a:solidFill>
              <a:srgbClr val="A7A7A7"/>
            </a:solidFill>
            <a:tailEnd type="arrow"/>
          </a:ln>
        </p:spPr>
        <p:txBody>
          <a:bodyPr lIns="45718" tIns="45718" rIns="45718" bIns="45718"/>
          <a:lstStyle/>
          <a:p>
            <a:endParaRPr/>
          </a:p>
        </p:txBody>
      </p:sp>
      <p:sp>
        <p:nvSpPr>
          <p:cNvPr id="56" name="SQL &amp; PL/SQL Engine"/>
          <p:cNvSpPr txBox="1"/>
          <p:nvPr/>
        </p:nvSpPr>
        <p:spPr>
          <a:xfrm>
            <a:off x="10426809" y="3394075"/>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dirty="0"/>
              <a:t>SQL &amp; PL/SQL</a:t>
            </a:r>
          </a:p>
        </p:txBody>
      </p:sp>
      <p:sp>
        <p:nvSpPr>
          <p:cNvPr id="57" name="Schemas"/>
          <p:cNvSpPr txBox="1"/>
          <p:nvPr/>
        </p:nvSpPr>
        <p:spPr>
          <a:xfrm>
            <a:off x="10426809" y="1882775"/>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dirty="0"/>
              <a:t>Schemas</a:t>
            </a:r>
          </a:p>
        </p:txBody>
      </p:sp>
      <p:sp>
        <p:nvSpPr>
          <p:cNvPr id="58" name="Application Express Engine (APEX)"/>
          <p:cNvSpPr txBox="1"/>
          <p:nvPr/>
        </p:nvSpPr>
        <p:spPr>
          <a:xfrm>
            <a:off x="10426810" y="2675044"/>
            <a:ext cx="1511268"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lang="en-US" dirty="0"/>
              <a:t>APEX </a:t>
            </a:r>
            <a:r>
              <a:rPr dirty="0"/>
              <a:t>Engine</a:t>
            </a:r>
          </a:p>
        </p:txBody>
      </p:sp>
      <p:pic>
        <p:nvPicPr>
          <p:cNvPr id="59" name="Picture 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0134" y="1798057"/>
            <a:ext cx="1383988" cy="1845317"/>
          </a:xfrm>
          <a:prstGeom prst="rect">
            <a:avLst/>
          </a:prstGeom>
        </p:spPr>
      </p:pic>
      <p:sp>
        <p:nvSpPr>
          <p:cNvPr id="60" name="Line"/>
          <p:cNvSpPr/>
          <p:nvPr/>
        </p:nvSpPr>
        <p:spPr>
          <a:xfrm flipH="1">
            <a:off x="5928368" y="2819591"/>
            <a:ext cx="1321962" cy="0"/>
          </a:xfrm>
          <a:prstGeom prst="line">
            <a:avLst/>
          </a:prstGeom>
          <a:ln w="25400">
            <a:solidFill>
              <a:srgbClr val="A7A7A7"/>
            </a:solidFill>
            <a:headEnd type="arrow"/>
            <a:tailEnd type="arrow"/>
          </a:ln>
        </p:spPr>
        <p:txBody>
          <a:bodyPr lIns="45718" tIns="45718" rIns="45718" bIns="45718"/>
          <a:lstStyle/>
          <a:p>
            <a:endParaRPr/>
          </a:p>
        </p:txBody>
      </p:sp>
      <p:sp>
        <p:nvSpPr>
          <p:cNvPr id="61" name="Line"/>
          <p:cNvSpPr/>
          <p:nvPr/>
        </p:nvSpPr>
        <p:spPr>
          <a:xfrm flipH="1">
            <a:off x="5928368" y="3041264"/>
            <a:ext cx="1321962" cy="0"/>
          </a:xfrm>
          <a:prstGeom prst="line">
            <a:avLst/>
          </a:prstGeom>
          <a:ln w="25400">
            <a:solidFill>
              <a:srgbClr val="A7A7A7"/>
            </a:solidFill>
            <a:headEnd type="arrow"/>
            <a:tailEnd type="arrow"/>
          </a:ln>
        </p:spPr>
        <p:txBody>
          <a:bodyPr lIns="45718" tIns="45718" rIns="45718" bIns="45718"/>
          <a:lstStyle/>
          <a:p>
            <a:endParaRPr/>
          </a:p>
        </p:txBody>
      </p:sp>
      <p:sp>
        <p:nvSpPr>
          <p:cNvPr id="62" name="Line"/>
          <p:cNvSpPr/>
          <p:nvPr/>
        </p:nvSpPr>
        <p:spPr>
          <a:xfrm flipH="1">
            <a:off x="5928368" y="3249083"/>
            <a:ext cx="1321962" cy="0"/>
          </a:xfrm>
          <a:prstGeom prst="line">
            <a:avLst/>
          </a:prstGeom>
          <a:ln w="25400">
            <a:solidFill>
              <a:srgbClr val="A7A7A7"/>
            </a:solidFill>
            <a:headEnd type="arrow"/>
            <a:tailEnd type="arrow"/>
          </a:ln>
        </p:spPr>
        <p:txBody>
          <a:bodyPr lIns="45718" tIns="45718" rIns="45718" bIns="45718"/>
          <a:lstStyle/>
          <a:p>
            <a:endParaRPr/>
          </a:p>
        </p:txBody>
      </p:sp>
      <p:sp>
        <p:nvSpPr>
          <p:cNvPr id="63" name="Oracle Database…"/>
          <p:cNvSpPr txBox="1"/>
          <p:nvPr/>
        </p:nvSpPr>
        <p:spPr>
          <a:xfrm>
            <a:off x="2946664" y="4095214"/>
            <a:ext cx="3796146" cy="52629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a:lnSpc>
                <a:spcPct val="90000"/>
              </a:lnSpc>
              <a:defRPr sz="2400" b="1"/>
            </a:pPr>
            <a:r>
              <a:rPr sz="2400" dirty="0"/>
              <a:t>Oracle </a:t>
            </a:r>
            <a:r>
              <a:rPr lang="en-US" sz="2400" dirty="0"/>
              <a:t>REST Data Services</a:t>
            </a:r>
            <a:endParaRPr sz="2400" dirty="0"/>
          </a:p>
          <a:p>
            <a:pPr algn="ctr">
              <a:lnSpc>
                <a:spcPct val="90000"/>
              </a:lnSpc>
              <a:defRPr sz="2000"/>
            </a:pPr>
            <a:r>
              <a:rPr sz="1400" dirty="0"/>
              <a:t>(</a:t>
            </a:r>
            <a:r>
              <a:rPr lang="en-US" sz="1400" dirty="0"/>
              <a:t>Weblogic, Jetty, Tomcat</a:t>
            </a:r>
            <a:r>
              <a:rPr sz="1400" dirty="0"/>
              <a:t>)</a:t>
            </a:r>
          </a:p>
        </p:txBody>
      </p:sp>
      <p:pic>
        <p:nvPicPr>
          <p:cNvPr id="64" name="Picture 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4948" y="1694629"/>
            <a:ext cx="1985160" cy="1985160"/>
          </a:xfrm>
          <a:prstGeom prst="rect">
            <a:avLst/>
          </a:prstGeom>
        </p:spPr>
      </p:pic>
      <p:sp>
        <p:nvSpPr>
          <p:cNvPr id="65" name="Line"/>
          <p:cNvSpPr/>
          <p:nvPr/>
        </p:nvSpPr>
        <p:spPr>
          <a:xfrm flipH="1">
            <a:off x="3364462" y="3028643"/>
            <a:ext cx="684047" cy="0"/>
          </a:xfrm>
          <a:prstGeom prst="line">
            <a:avLst/>
          </a:prstGeom>
          <a:ln w="25400">
            <a:solidFill>
              <a:srgbClr val="A7A7A7"/>
            </a:solidFill>
            <a:headEnd type="arrow"/>
            <a:tailEnd type="arrow"/>
          </a:ln>
        </p:spPr>
        <p:txBody>
          <a:bodyPr lIns="45718" tIns="45718" rIns="45718" bIns="45718"/>
          <a:lstStyle/>
          <a:p>
            <a:endParaRPr/>
          </a:p>
        </p:txBody>
      </p:sp>
      <p:sp>
        <p:nvSpPr>
          <p:cNvPr id="66" name="Application Express Engine (APEX)"/>
          <p:cNvSpPr txBox="1"/>
          <p:nvPr/>
        </p:nvSpPr>
        <p:spPr>
          <a:xfrm>
            <a:off x="6162591" y="2437910"/>
            <a:ext cx="892705"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ctr"/>
            <a:r>
              <a:rPr lang="en-US"/>
              <a:t>JDBC</a:t>
            </a:r>
            <a:endParaRPr dirty="0"/>
          </a:p>
        </p:txBody>
      </p:sp>
      <p:sp>
        <p:nvSpPr>
          <p:cNvPr id="67" name="Application Express Engine (APEX)"/>
          <p:cNvSpPr txBox="1"/>
          <p:nvPr/>
        </p:nvSpPr>
        <p:spPr>
          <a:xfrm>
            <a:off x="3260132" y="2542078"/>
            <a:ext cx="892705"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ctr"/>
            <a:r>
              <a:rPr lang="en-US" dirty="0"/>
              <a:t>HTTPS</a:t>
            </a:r>
            <a:endParaRPr dirty="0"/>
          </a:p>
        </p:txBody>
      </p:sp>
      <p:sp>
        <p:nvSpPr>
          <p:cNvPr id="68" name="Line"/>
          <p:cNvSpPr/>
          <p:nvPr/>
        </p:nvSpPr>
        <p:spPr>
          <a:xfrm flipH="1">
            <a:off x="9459295" y="864910"/>
            <a:ext cx="471491" cy="536731"/>
          </a:xfrm>
          <a:prstGeom prst="line">
            <a:avLst/>
          </a:prstGeom>
          <a:ln w="25400">
            <a:solidFill>
              <a:srgbClr val="A7A7A7"/>
            </a:solidFill>
            <a:headEnd type="arrow"/>
            <a:tailEnd type="arrow"/>
          </a:ln>
        </p:spPr>
        <p:txBody>
          <a:bodyPr lIns="45718" tIns="45718" rIns="45718" bIns="45718"/>
          <a:lstStyle/>
          <a:p>
            <a:endParaRPr/>
          </a:p>
        </p:txBody>
      </p:sp>
      <p:sp>
        <p:nvSpPr>
          <p:cNvPr id="69" name="Schemas"/>
          <p:cNvSpPr txBox="1"/>
          <p:nvPr/>
        </p:nvSpPr>
        <p:spPr>
          <a:xfrm>
            <a:off x="10032450" y="706322"/>
            <a:ext cx="1513157" cy="24929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r">
              <a:lnSpc>
                <a:spcPct val="90000"/>
              </a:lnSpc>
            </a:lvl1pPr>
          </a:lstStyle>
          <a:p>
            <a:pPr algn="l"/>
            <a:r>
              <a:rPr lang="en-US" dirty="0"/>
              <a:t>REST, SOAP</a:t>
            </a:r>
            <a:endParaRPr dirty="0"/>
          </a:p>
        </p:txBody>
      </p:sp>
      <p:sp>
        <p:nvSpPr>
          <p:cNvPr id="70" name="Rectangle 69"/>
          <p:cNvSpPr/>
          <p:nvPr/>
        </p:nvSpPr>
        <p:spPr>
          <a:xfrm>
            <a:off x="7301179" y="4651535"/>
            <a:ext cx="2956963" cy="523220"/>
          </a:xfrm>
          <a:prstGeom prst="rect">
            <a:avLst/>
          </a:prstGeom>
        </p:spPr>
        <p:txBody>
          <a:bodyPr wrap="none">
            <a:spAutoFit/>
          </a:bodyPr>
          <a:lstStyle/>
          <a:p>
            <a:pPr algn="ctr"/>
            <a:r>
              <a:rPr lang="en-US" sz="1400" i="1" dirty="0">
                <a:solidFill>
                  <a:schemeClr val="tx2"/>
                </a:solidFill>
              </a:rPr>
              <a:t>Zero latency database data access</a:t>
            </a:r>
          </a:p>
          <a:p>
            <a:pPr algn="ctr"/>
            <a:r>
              <a:rPr lang="en-US" sz="1400" i="1" dirty="0">
                <a:solidFill>
                  <a:schemeClr val="tx2"/>
                </a:solidFill>
              </a:rPr>
              <a:t>Dynamically driven by APEX metadata</a:t>
            </a:r>
          </a:p>
        </p:txBody>
      </p:sp>
      <p:sp>
        <p:nvSpPr>
          <p:cNvPr id="71" name="Rectangle 70"/>
          <p:cNvSpPr/>
          <p:nvPr/>
        </p:nvSpPr>
        <p:spPr>
          <a:xfrm>
            <a:off x="3420180" y="4641499"/>
            <a:ext cx="2849113" cy="523220"/>
          </a:xfrm>
          <a:prstGeom prst="rect">
            <a:avLst/>
          </a:prstGeom>
        </p:spPr>
        <p:txBody>
          <a:bodyPr wrap="none">
            <a:spAutoFit/>
          </a:bodyPr>
          <a:lstStyle/>
          <a:p>
            <a:pPr algn="ctr"/>
            <a:r>
              <a:rPr lang="en-US" sz="1400" i="1" dirty="0">
                <a:solidFill>
                  <a:schemeClr val="tx2"/>
                </a:solidFill>
              </a:rPr>
              <a:t>No Application Logic</a:t>
            </a:r>
          </a:p>
          <a:p>
            <a:pPr algn="ctr"/>
            <a:r>
              <a:rPr lang="en-US" sz="1400" i="1" dirty="0">
                <a:solidFill>
                  <a:schemeClr val="tx2"/>
                </a:solidFill>
              </a:rPr>
              <a:t>Converts HTTP to database API calls</a:t>
            </a:r>
          </a:p>
        </p:txBody>
      </p:sp>
      <p:grpSp>
        <p:nvGrpSpPr>
          <p:cNvPr id="72" name="Group 622"/>
          <p:cNvGrpSpPr/>
          <p:nvPr/>
        </p:nvGrpSpPr>
        <p:grpSpPr>
          <a:xfrm>
            <a:off x="3858025" y="5239548"/>
            <a:ext cx="1973421" cy="685800"/>
            <a:chOff x="-238539" y="0"/>
            <a:chExt cx="2753138" cy="685800"/>
          </a:xfrm>
          <a:solidFill>
            <a:schemeClr val="accent2"/>
          </a:solidFill>
        </p:grpSpPr>
        <p:sp>
          <p:nvSpPr>
            <p:cNvPr id="73" name="Shape 620"/>
            <p:cNvSpPr/>
            <p:nvPr/>
          </p:nvSpPr>
          <p:spPr>
            <a:xfrm>
              <a:off x="-238539" y="0"/>
              <a:ext cx="2753138" cy="685800"/>
            </a:xfrm>
            <a:prstGeom prst="rect">
              <a:avLst/>
            </a:prstGeom>
            <a:grp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4" name="Shape 621"/>
            <p:cNvSpPr/>
            <p:nvPr/>
          </p:nvSpPr>
          <p:spPr>
            <a:xfrm>
              <a:off x="-119271" y="172085"/>
              <a:ext cx="2514599" cy="34163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dirty="0"/>
                <a:t>Mid</a:t>
              </a:r>
              <a:r>
                <a:rPr dirty="0"/>
                <a:t> Tier</a:t>
              </a:r>
            </a:p>
          </p:txBody>
        </p:sp>
      </p:grpSp>
      <p:grpSp>
        <p:nvGrpSpPr>
          <p:cNvPr id="75" name="Group 622"/>
          <p:cNvGrpSpPr/>
          <p:nvPr/>
        </p:nvGrpSpPr>
        <p:grpSpPr>
          <a:xfrm>
            <a:off x="996459" y="5239548"/>
            <a:ext cx="1973421" cy="685800"/>
            <a:chOff x="-238539" y="0"/>
            <a:chExt cx="2753138" cy="685800"/>
          </a:xfrm>
          <a:solidFill>
            <a:schemeClr val="accent2"/>
          </a:solidFill>
        </p:grpSpPr>
        <p:sp>
          <p:nvSpPr>
            <p:cNvPr id="76" name="Shape 620"/>
            <p:cNvSpPr/>
            <p:nvPr/>
          </p:nvSpPr>
          <p:spPr>
            <a:xfrm>
              <a:off x="-238539" y="0"/>
              <a:ext cx="2753138" cy="685800"/>
            </a:xfrm>
            <a:prstGeom prst="rect">
              <a:avLst/>
            </a:prstGeom>
            <a:grpFill/>
            <a:ln w="12700" cap="flat">
              <a:noFill/>
              <a:miter lim="400000"/>
            </a:ln>
            <a:effectLst/>
          </p:spPr>
          <p:txBody>
            <a:bodyPr wrap="square" lIns="45719" tIns="45719" rIns="45719" bIns="45719" numCol="1" anchor="ctr">
              <a:noAutofit/>
            </a:bodyPr>
            <a:lstStyle/>
            <a:p>
              <a:pPr algn="ctr">
                <a:lnSpc>
                  <a:spcPct val="90000"/>
                </a:lnSpc>
                <a:defRPr>
                  <a:solidFill>
                    <a:srgbClr val="FFFFFF"/>
                  </a:solidFill>
                </a:defRPr>
              </a:pPr>
              <a:endParaRPr/>
            </a:p>
          </p:txBody>
        </p:sp>
        <p:sp>
          <p:nvSpPr>
            <p:cNvPr id="77" name="Shape 621"/>
            <p:cNvSpPr/>
            <p:nvPr/>
          </p:nvSpPr>
          <p:spPr>
            <a:xfrm>
              <a:off x="-119271" y="172085"/>
              <a:ext cx="2514599" cy="341630"/>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nSpc>
                  <a:spcPct val="90000"/>
                </a:lnSpc>
                <a:defRPr>
                  <a:solidFill>
                    <a:srgbClr val="FFFFFF"/>
                  </a:solidFill>
                </a:defRPr>
              </a:lvl1pPr>
            </a:lstStyle>
            <a:p>
              <a:r>
                <a:rPr lang="en-US" dirty="0"/>
                <a:t>Browser</a:t>
              </a:r>
              <a:endParaRPr dirty="0"/>
            </a:p>
          </p:txBody>
        </p:sp>
      </p:grpSp>
    </p:spTree>
    <p:extLst>
      <p:ext uri="{BB962C8B-B14F-4D97-AF65-F5344CB8AC3E}">
        <p14:creationId xmlns:p14="http://schemas.microsoft.com/office/powerpoint/2010/main" val="40383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p:cNvSpPr>
            <a:spLocks noGrp="1"/>
          </p:cNvSpPr>
          <p:nvPr>
            <p:ph type="title"/>
          </p:nvPr>
        </p:nvSpPr>
        <p:spPr>
          <a:xfrm>
            <a:off x="531812" y="406400"/>
            <a:ext cx="11125200" cy="889000"/>
          </a:xfrm>
        </p:spPr>
        <p:txBody>
          <a:bodyPr anchor="t"/>
          <a:lstStyle/>
          <a:p>
            <a:r>
              <a:rPr lang="en-GB" b="1" dirty="0"/>
              <a:t>Oracle APEX - Concepts</a:t>
            </a:r>
            <a:endParaRPr lang="en-US" sz="2400" b="1" dirty="0"/>
          </a:p>
        </p:txBody>
      </p:sp>
      <p:pic>
        <p:nvPicPr>
          <p:cNvPr id="38" name="D97F59EE-14EB-471A-B750-B0DD0558EC56" descr="4F1809D8-9FC2-460F-8C64-1F24EBD7683C@u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55812" y="1219200"/>
            <a:ext cx="8686800" cy="4663440"/>
          </a:xfrm>
          <a:prstGeom prst="rect">
            <a:avLst/>
          </a:prstGeom>
          <a:noFill/>
          <a:ln w="9525">
            <a:noFill/>
            <a:miter lim="800000"/>
            <a:headEnd/>
            <a:tailEnd/>
          </a:ln>
        </p:spPr>
      </p:pic>
    </p:spTree>
    <p:extLst>
      <p:ext uri="{BB962C8B-B14F-4D97-AF65-F5344CB8AC3E}">
        <p14:creationId xmlns:p14="http://schemas.microsoft.com/office/powerpoint/2010/main" val="183268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531812" y="406400"/>
            <a:ext cx="11125200" cy="889000"/>
          </a:xfrm>
        </p:spPr>
        <p:txBody>
          <a:bodyPr anchor="t"/>
          <a:lstStyle/>
          <a:p>
            <a:r>
              <a:rPr lang="en-GB" b="1" dirty="0"/>
              <a:t>Development / Deployment Options</a:t>
            </a:r>
            <a:endParaRPr lang="en-US" sz="2400" b="1" dirty="0"/>
          </a:p>
        </p:txBody>
      </p:sp>
      <p:sp>
        <p:nvSpPr>
          <p:cNvPr id="17" name="Rectangle 2"/>
          <p:cNvSpPr txBox="1">
            <a:spLocks noChangeArrowheads="1"/>
          </p:cNvSpPr>
          <p:nvPr/>
        </p:nvSpPr>
        <p:spPr bwMode="auto">
          <a:xfrm>
            <a:off x="760412" y="2514600"/>
            <a:ext cx="3200400" cy="2362200"/>
          </a:xfrm>
          <a:prstGeom prst="rect">
            <a:avLst/>
          </a:prstGeom>
          <a:noFill/>
          <a:ln w="9525">
            <a:noFill/>
            <a:miter lim="800000"/>
            <a:headEnd/>
            <a:tailEnd/>
          </a:ln>
        </p:spPr>
        <p:txBody>
          <a:bodyPr lIns="0" tIns="0" rIns="0" bIns="0"/>
          <a:lstStyle/>
          <a:p>
            <a:pPr eaLnBrk="0" hangingPunct="0">
              <a:spcBef>
                <a:spcPct val="20000"/>
              </a:spcBef>
              <a:buClr>
                <a:schemeClr val="tx2"/>
              </a:buClr>
            </a:pPr>
            <a:r>
              <a:rPr lang="en-US" sz="2700" b="1" dirty="0"/>
              <a:t>Local</a:t>
            </a:r>
          </a:p>
          <a:p>
            <a:pPr marL="171450" indent="-171450" eaLnBrk="0" hangingPunct="0">
              <a:spcBef>
                <a:spcPct val="20000"/>
              </a:spcBef>
              <a:buClr>
                <a:schemeClr val="tx1">
                  <a:lumMod val="60000"/>
                  <a:lumOff val="40000"/>
                </a:schemeClr>
              </a:buClr>
              <a:buFont typeface="Arial" pitchFamily="34" charset="0"/>
              <a:buChar char="•"/>
            </a:pPr>
            <a:r>
              <a:rPr lang="en-US" dirty="0"/>
              <a:t>Install on stand-alone laptops using Oracle Express Edition (XE) or full database version</a:t>
            </a:r>
          </a:p>
          <a:p>
            <a:pPr marL="171450" indent="-171450" eaLnBrk="0" hangingPunct="0">
              <a:spcBef>
                <a:spcPct val="20000"/>
              </a:spcBef>
              <a:buClr>
                <a:schemeClr val="tx1">
                  <a:lumMod val="60000"/>
                  <a:lumOff val="40000"/>
                </a:schemeClr>
              </a:buClr>
              <a:buFont typeface="Arial" pitchFamily="34" charset="0"/>
              <a:buChar char="•"/>
            </a:pPr>
            <a:r>
              <a:rPr lang="en-US" dirty="0"/>
              <a:t>Simply upgrade APEX to the required version</a:t>
            </a:r>
          </a:p>
          <a:p>
            <a:pPr marL="171450" indent="-171450" eaLnBrk="0" hangingPunct="0">
              <a:spcBef>
                <a:spcPct val="20000"/>
              </a:spcBef>
              <a:buClr>
                <a:schemeClr val="tx1">
                  <a:lumMod val="60000"/>
                  <a:lumOff val="40000"/>
                </a:schemeClr>
              </a:buClr>
              <a:buFont typeface="Arial" pitchFamily="34" charset="0"/>
              <a:buChar char="•"/>
            </a:pPr>
            <a:r>
              <a:rPr lang="en-US" dirty="0"/>
              <a:t>Can work completely disconnected</a:t>
            </a:r>
          </a:p>
          <a:p>
            <a:pPr marL="609493" lvl="1" eaLnBrk="0" hangingPunct="0">
              <a:spcBef>
                <a:spcPct val="20000"/>
              </a:spcBef>
              <a:buClr>
                <a:schemeClr val="tx2"/>
              </a:buClr>
            </a:pPr>
            <a:endParaRPr lang="en-US" sz="800" dirty="0"/>
          </a:p>
        </p:txBody>
      </p:sp>
      <p:pic>
        <p:nvPicPr>
          <p:cNvPr id="18" name="8A99D066-F96D-4E7D-B3A7-A991B32E233B" descr="574B3C77-9885-482E-96C0-7E3B35C7EB23@u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70012" y="1295400"/>
            <a:ext cx="1198562" cy="1198562"/>
          </a:xfrm>
          <a:prstGeom prst="rect">
            <a:avLst/>
          </a:prstGeom>
          <a:noFill/>
          <a:ln w="9525">
            <a:noFill/>
            <a:miter lim="800000"/>
            <a:headEnd/>
            <a:tailEnd/>
          </a:ln>
        </p:spPr>
      </p:pic>
      <p:pic>
        <p:nvPicPr>
          <p:cNvPr id="19" name="89CD44DA-2EB2-4B3F-836E-7170BA1085FF" descr="4AB7686F-CF52-4AAE-B1E3-05E239C8F947@us"/>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32412" y="1143000"/>
            <a:ext cx="1219200" cy="1219200"/>
          </a:xfrm>
          <a:prstGeom prst="rect">
            <a:avLst/>
          </a:prstGeom>
          <a:noFill/>
          <a:ln w="9525">
            <a:noFill/>
            <a:miter lim="800000"/>
            <a:headEnd/>
            <a:tailEnd/>
          </a:ln>
        </p:spPr>
      </p:pic>
      <p:pic>
        <p:nvPicPr>
          <p:cNvPr id="20" name="65229905-ED72-44D1-A7A8-B934891F8F1C" descr="5E863349-D4EC-4D01-92FC-4D576EDD8C8E@us"/>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990012" y="1066800"/>
            <a:ext cx="1524000" cy="1524000"/>
          </a:xfrm>
          <a:prstGeom prst="rect">
            <a:avLst/>
          </a:prstGeom>
          <a:noFill/>
          <a:ln w="9525">
            <a:noFill/>
            <a:miter lim="800000"/>
            <a:headEnd/>
            <a:tailEnd/>
          </a:ln>
        </p:spPr>
      </p:pic>
      <p:sp>
        <p:nvSpPr>
          <p:cNvPr id="21" name="Rectangle 2"/>
          <p:cNvSpPr txBox="1">
            <a:spLocks noChangeArrowheads="1"/>
          </p:cNvSpPr>
          <p:nvPr/>
        </p:nvSpPr>
        <p:spPr bwMode="auto">
          <a:xfrm>
            <a:off x="4494212" y="2514600"/>
            <a:ext cx="3352800" cy="2362200"/>
          </a:xfrm>
          <a:prstGeom prst="rect">
            <a:avLst/>
          </a:prstGeom>
          <a:noFill/>
          <a:ln w="9525">
            <a:noFill/>
            <a:miter lim="800000"/>
            <a:headEnd/>
            <a:tailEnd/>
          </a:ln>
        </p:spPr>
        <p:txBody>
          <a:bodyPr lIns="0" tIns="0" rIns="0" bIns="0"/>
          <a:lstStyle/>
          <a:p>
            <a:pPr eaLnBrk="0" hangingPunct="0">
              <a:spcBef>
                <a:spcPct val="20000"/>
              </a:spcBef>
              <a:buClr>
                <a:schemeClr val="tx2"/>
              </a:buClr>
            </a:pPr>
            <a:r>
              <a:rPr lang="en-US" sz="2700" b="1" dirty="0"/>
              <a:t>On-Premise</a:t>
            </a:r>
          </a:p>
          <a:p>
            <a:pPr marL="171450" indent="-171450" eaLnBrk="0" hangingPunct="0">
              <a:spcBef>
                <a:spcPct val="20000"/>
              </a:spcBef>
              <a:buClr>
                <a:schemeClr val="tx1">
                  <a:lumMod val="60000"/>
                  <a:lumOff val="40000"/>
                </a:schemeClr>
              </a:buClr>
              <a:buFont typeface="Arial" pitchFamily="34" charset="0"/>
              <a:buChar char="•"/>
            </a:pPr>
            <a:r>
              <a:rPr lang="en-US" dirty="0"/>
              <a:t>Typically run by the IT Department</a:t>
            </a:r>
          </a:p>
          <a:p>
            <a:pPr marL="171450" indent="-171450" eaLnBrk="0" hangingPunct="0">
              <a:spcBef>
                <a:spcPct val="20000"/>
              </a:spcBef>
              <a:buClr>
                <a:schemeClr val="tx1">
                  <a:lumMod val="60000"/>
                  <a:lumOff val="40000"/>
                </a:schemeClr>
              </a:buClr>
              <a:buFont typeface="Arial" pitchFamily="34" charset="0"/>
              <a:buChar char="•"/>
            </a:pPr>
            <a:r>
              <a:rPr lang="en-US" dirty="0"/>
              <a:t>IT generally both production operations service, and a service provider </a:t>
            </a:r>
          </a:p>
          <a:p>
            <a:pPr marL="171450" indent="-171450" eaLnBrk="0" hangingPunct="0">
              <a:spcBef>
                <a:spcPct val="20000"/>
              </a:spcBef>
              <a:buClr>
                <a:schemeClr val="tx1">
                  <a:lumMod val="60000"/>
                  <a:lumOff val="40000"/>
                </a:schemeClr>
              </a:buClr>
              <a:buFont typeface="Arial" pitchFamily="34" charset="0"/>
              <a:buChar char="•"/>
            </a:pPr>
            <a:r>
              <a:rPr lang="en-US" dirty="0"/>
              <a:t>Departments responsible for application development</a:t>
            </a:r>
          </a:p>
          <a:p>
            <a:pPr marL="609493" lvl="1" eaLnBrk="0" hangingPunct="0">
              <a:spcBef>
                <a:spcPct val="20000"/>
              </a:spcBef>
              <a:buClr>
                <a:schemeClr val="tx2"/>
              </a:buClr>
            </a:pPr>
            <a:endParaRPr lang="en-US" sz="800" dirty="0"/>
          </a:p>
        </p:txBody>
      </p:sp>
      <p:sp>
        <p:nvSpPr>
          <p:cNvPr id="22" name="Rectangle 2"/>
          <p:cNvSpPr txBox="1">
            <a:spLocks noChangeArrowheads="1"/>
          </p:cNvSpPr>
          <p:nvPr/>
        </p:nvSpPr>
        <p:spPr bwMode="auto">
          <a:xfrm>
            <a:off x="8456612" y="2514600"/>
            <a:ext cx="3200400" cy="2895600"/>
          </a:xfrm>
          <a:prstGeom prst="rect">
            <a:avLst/>
          </a:prstGeom>
          <a:noFill/>
          <a:ln w="9525">
            <a:noFill/>
            <a:miter lim="800000"/>
            <a:headEnd/>
            <a:tailEnd/>
          </a:ln>
        </p:spPr>
        <p:txBody>
          <a:bodyPr lIns="0" tIns="0" rIns="0" bIns="0"/>
          <a:lstStyle/>
          <a:p>
            <a:pPr eaLnBrk="0" hangingPunct="0">
              <a:spcBef>
                <a:spcPct val="20000"/>
              </a:spcBef>
              <a:buClr>
                <a:schemeClr val="tx2"/>
              </a:buClr>
            </a:pPr>
            <a:r>
              <a:rPr lang="en-US" sz="2700" b="1" dirty="0"/>
              <a:t>Cloud</a:t>
            </a:r>
          </a:p>
          <a:p>
            <a:pPr marL="171450" indent="-171450" eaLnBrk="0" hangingPunct="0">
              <a:spcBef>
                <a:spcPct val="20000"/>
              </a:spcBef>
              <a:buClr>
                <a:schemeClr val="tx1">
                  <a:lumMod val="60000"/>
                  <a:lumOff val="40000"/>
                </a:schemeClr>
              </a:buClr>
              <a:buFont typeface="Arial" pitchFamily="34" charset="0"/>
              <a:buChar char="•"/>
            </a:pPr>
            <a:r>
              <a:rPr lang="en-US" dirty="0"/>
              <a:t>Deploy Internet applications</a:t>
            </a:r>
          </a:p>
          <a:p>
            <a:pPr marL="171450" indent="-171450" eaLnBrk="0" hangingPunct="0">
              <a:spcBef>
                <a:spcPct val="20000"/>
              </a:spcBef>
              <a:buClr>
                <a:schemeClr val="tx1">
                  <a:lumMod val="60000"/>
                  <a:lumOff val="40000"/>
                </a:schemeClr>
              </a:buClr>
              <a:buFont typeface="Arial" pitchFamily="34" charset="0"/>
              <a:buChar char="•"/>
            </a:pPr>
            <a:r>
              <a:rPr lang="en-US" dirty="0"/>
              <a:t>Leveraged for fast application development, user acceptance and training.</a:t>
            </a:r>
          </a:p>
          <a:p>
            <a:pPr marL="171450" indent="-171450" eaLnBrk="0" hangingPunct="0">
              <a:spcBef>
                <a:spcPct val="20000"/>
              </a:spcBef>
              <a:buClr>
                <a:schemeClr val="tx1">
                  <a:lumMod val="60000"/>
                  <a:lumOff val="40000"/>
                </a:schemeClr>
              </a:buClr>
              <a:buFont typeface="Arial" pitchFamily="34" charset="0"/>
              <a:buChar char="•"/>
            </a:pPr>
            <a:r>
              <a:rPr lang="en-US" dirty="0"/>
              <a:t>Prototyping &amp; Proof-of-Concept</a:t>
            </a:r>
          </a:p>
          <a:p>
            <a:pPr marL="171450" indent="-171450" eaLnBrk="0" hangingPunct="0">
              <a:spcBef>
                <a:spcPct val="20000"/>
              </a:spcBef>
              <a:buClr>
                <a:schemeClr val="tx1">
                  <a:lumMod val="60000"/>
                  <a:lumOff val="40000"/>
                </a:schemeClr>
              </a:buClr>
              <a:buFont typeface="Arial" pitchFamily="34" charset="0"/>
              <a:buChar char="•"/>
            </a:pPr>
            <a:r>
              <a:rPr lang="en-US" dirty="0"/>
              <a:t>Consulting companies develop for deployment on customer premise</a:t>
            </a:r>
          </a:p>
        </p:txBody>
      </p:sp>
      <p:sp>
        <p:nvSpPr>
          <p:cNvPr id="23" name="Rectangle 22"/>
          <p:cNvSpPr/>
          <p:nvPr/>
        </p:nvSpPr>
        <p:spPr>
          <a:xfrm>
            <a:off x="1145860" y="5410200"/>
            <a:ext cx="9291952" cy="369332"/>
          </a:xfrm>
          <a:prstGeom prst="rect">
            <a:avLst/>
          </a:prstGeom>
        </p:spPr>
        <p:txBody>
          <a:bodyPr wrap="none">
            <a:spAutoFit/>
          </a:bodyPr>
          <a:lstStyle/>
          <a:p>
            <a:r>
              <a:rPr lang="en-US" dirty="0">
                <a:solidFill>
                  <a:srgbClr val="3366FF"/>
                </a:solidFill>
              </a:rPr>
              <a:t>Browser based </a:t>
            </a:r>
            <a:r>
              <a:rPr lang="en-US" dirty="0">
                <a:solidFill>
                  <a:srgbClr val="0070C0"/>
                </a:solidFill>
              </a:rPr>
              <a:t>application</a:t>
            </a:r>
            <a:r>
              <a:rPr lang="en-US" dirty="0">
                <a:solidFill>
                  <a:srgbClr val="3366FF"/>
                </a:solidFill>
              </a:rPr>
              <a:t> development framework enables efficient development &amp; deployment</a:t>
            </a:r>
          </a:p>
        </p:txBody>
      </p:sp>
      <p:sp>
        <p:nvSpPr>
          <p:cNvPr id="24" name="Rectangle 23"/>
          <p:cNvSpPr/>
          <p:nvPr/>
        </p:nvSpPr>
        <p:spPr>
          <a:xfrm>
            <a:off x="2360612" y="5791200"/>
            <a:ext cx="6391493" cy="369332"/>
          </a:xfrm>
          <a:prstGeom prst="rect">
            <a:avLst/>
          </a:prstGeom>
        </p:spPr>
        <p:txBody>
          <a:bodyPr wrap="none">
            <a:spAutoFit/>
          </a:bodyPr>
          <a:lstStyle/>
          <a:p>
            <a:r>
              <a:rPr lang="en-US" dirty="0">
                <a:solidFill>
                  <a:srgbClr val="3366FF"/>
                </a:solidFill>
              </a:rPr>
              <a:t>Shoot someone a URL – Check this out – Application Development</a:t>
            </a:r>
          </a:p>
        </p:txBody>
      </p:sp>
      <p:sp>
        <p:nvSpPr>
          <p:cNvPr id="25" name="Left-Right Arrow 24"/>
          <p:cNvSpPr/>
          <p:nvPr/>
        </p:nvSpPr>
        <p:spPr>
          <a:xfrm>
            <a:off x="7466012" y="1752600"/>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Left-Right Arrow 25"/>
          <p:cNvSpPr/>
          <p:nvPr/>
        </p:nvSpPr>
        <p:spPr>
          <a:xfrm>
            <a:off x="3503612" y="1752600"/>
            <a:ext cx="609600" cy="304800"/>
          </a:xfrm>
          <a:prstGeom prst="lef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199022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55612" y="2895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400" b="1" dirty="0"/>
              <a:t>Unit 1: Getting Started with Oracle APEX</a:t>
            </a:r>
          </a:p>
        </p:txBody>
      </p:sp>
    </p:spTree>
    <p:extLst>
      <p:ext uri="{BB962C8B-B14F-4D97-AF65-F5344CB8AC3E}">
        <p14:creationId xmlns:p14="http://schemas.microsoft.com/office/powerpoint/2010/main" val="167485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p:cNvSpPr/>
          <p:nvPr/>
        </p:nvSpPr>
        <p:spPr>
          <a:xfrm flipV="1">
            <a:off x="3934384" y="3108767"/>
            <a:ext cx="0" cy="1297909"/>
          </a:xfrm>
          <a:prstGeom prst="line">
            <a:avLst/>
          </a:prstGeom>
          <a:ln w="25400">
            <a:solidFill>
              <a:srgbClr val="A7A7A7"/>
            </a:solidFill>
            <a:prstDash val="sysDot"/>
            <a:headEnd type="none"/>
            <a:tailEnd type="none"/>
          </a:ln>
        </p:spPr>
        <p:txBody>
          <a:bodyPr lIns="45718" tIns="45718" rIns="45718" bIns="45718"/>
          <a:lstStyle/>
          <a:p>
            <a:endParaRPr/>
          </a:p>
        </p:txBody>
      </p:sp>
      <p:sp>
        <p:nvSpPr>
          <p:cNvPr id="26" name="Line"/>
          <p:cNvSpPr/>
          <p:nvPr/>
        </p:nvSpPr>
        <p:spPr>
          <a:xfrm flipV="1">
            <a:off x="8474682" y="2551107"/>
            <a:ext cx="0" cy="963173"/>
          </a:xfrm>
          <a:prstGeom prst="line">
            <a:avLst/>
          </a:prstGeom>
          <a:ln w="25400">
            <a:solidFill>
              <a:srgbClr val="A7A7A7"/>
            </a:solidFill>
            <a:prstDash val="sysDot"/>
            <a:headEnd type="none"/>
            <a:tailEnd type="none"/>
          </a:ln>
        </p:spPr>
        <p:txBody>
          <a:bodyPr lIns="45718" tIns="45718" rIns="45718" bIns="45718"/>
          <a:lstStyle/>
          <a:p>
            <a:endParaRPr/>
          </a:p>
        </p:txBody>
      </p:sp>
      <p:sp>
        <p:nvSpPr>
          <p:cNvPr id="27" name="Line"/>
          <p:cNvSpPr/>
          <p:nvPr/>
        </p:nvSpPr>
        <p:spPr>
          <a:xfrm flipV="1">
            <a:off x="10299938" y="2667178"/>
            <a:ext cx="0" cy="963173"/>
          </a:xfrm>
          <a:prstGeom prst="line">
            <a:avLst/>
          </a:prstGeom>
          <a:ln w="25400">
            <a:solidFill>
              <a:srgbClr val="A7A7A7"/>
            </a:solidFill>
            <a:prstDash val="sysDot"/>
            <a:headEnd type="none"/>
            <a:tailEnd type="none"/>
          </a:ln>
        </p:spPr>
        <p:txBody>
          <a:bodyPr lIns="45718" tIns="45718" rIns="45718" bIns="45718"/>
          <a:lstStyle/>
          <a:p>
            <a:endParaRPr/>
          </a:p>
        </p:txBody>
      </p:sp>
      <p:sp>
        <p:nvSpPr>
          <p:cNvPr id="28" name="Line"/>
          <p:cNvSpPr/>
          <p:nvPr/>
        </p:nvSpPr>
        <p:spPr>
          <a:xfrm rot="5400000" flipV="1">
            <a:off x="7605293" y="2627659"/>
            <a:ext cx="0" cy="705124"/>
          </a:xfrm>
          <a:prstGeom prst="line">
            <a:avLst/>
          </a:prstGeom>
          <a:ln w="25400">
            <a:solidFill>
              <a:srgbClr val="A7A7A7"/>
            </a:solidFill>
            <a:prstDash val="sysDot"/>
            <a:headEnd type="none"/>
            <a:tailEnd type="none"/>
          </a:ln>
        </p:spPr>
        <p:txBody>
          <a:bodyPr lIns="45718" tIns="45718" rIns="45718" bIns="45718"/>
          <a:lstStyle/>
          <a:p>
            <a:endParaRPr/>
          </a:p>
        </p:txBody>
      </p:sp>
      <p:sp>
        <p:nvSpPr>
          <p:cNvPr id="29" name="Line"/>
          <p:cNvSpPr/>
          <p:nvPr/>
        </p:nvSpPr>
        <p:spPr>
          <a:xfrm flipV="1">
            <a:off x="6791566" y="2775261"/>
            <a:ext cx="0" cy="1297909"/>
          </a:xfrm>
          <a:prstGeom prst="line">
            <a:avLst/>
          </a:prstGeom>
          <a:ln w="25400">
            <a:solidFill>
              <a:srgbClr val="A7A7A7"/>
            </a:solidFill>
            <a:prstDash val="sysDot"/>
            <a:headEnd type="none"/>
            <a:tailEnd type="none"/>
          </a:ln>
        </p:spPr>
        <p:txBody>
          <a:bodyPr lIns="45718" tIns="45718" rIns="45718" bIns="45718"/>
          <a:lstStyle/>
          <a:p>
            <a:endParaRPr/>
          </a:p>
        </p:txBody>
      </p:sp>
      <p:sp>
        <p:nvSpPr>
          <p:cNvPr id="30" name="Line"/>
          <p:cNvSpPr/>
          <p:nvPr/>
        </p:nvSpPr>
        <p:spPr>
          <a:xfrm rot="5400000" flipH="1" flipV="1">
            <a:off x="1959294" y="3035800"/>
            <a:ext cx="0" cy="2171547"/>
          </a:xfrm>
          <a:prstGeom prst="line">
            <a:avLst/>
          </a:prstGeom>
          <a:ln w="25400">
            <a:solidFill>
              <a:srgbClr val="A7A7A7"/>
            </a:solidFill>
            <a:prstDash val="sysDot"/>
            <a:headEnd type="none"/>
            <a:tailEnd type="none"/>
          </a:ln>
        </p:spPr>
        <p:txBody>
          <a:bodyPr lIns="45718" tIns="45718" rIns="45718" bIns="45718"/>
          <a:lstStyle/>
          <a:p>
            <a:endParaRPr/>
          </a:p>
        </p:txBody>
      </p:sp>
      <p:sp>
        <p:nvSpPr>
          <p:cNvPr id="31" name="Line"/>
          <p:cNvSpPr/>
          <p:nvPr/>
        </p:nvSpPr>
        <p:spPr>
          <a:xfrm flipV="1">
            <a:off x="3045067" y="3514280"/>
            <a:ext cx="0" cy="2096296"/>
          </a:xfrm>
          <a:prstGeom prst="line">
            <a:avLst/>
          </a:prstGeom>
          <a:ln w="25400">
            <a:solidFill>
              <a:srgbClr val="A7A7A7"/>
            </a:solidFill>
            <a:prstDash val="sysDot"/>
            <a:headEnd type="none"/>
            <a:tailEnd type="none"/>
          </a:ln>
        </p:spPr>
        <p:txBody>
          <a:bodyPr lIns="45718" tIns="45718" rIns="45718" bIns="45718"/>
          <a:lstStyle/>
          <a:p>
            <a:endParaRPr/>
          </a:p>
        </p:txBody>
      </p:sp>
      <p:sp>
        <p:nvSpPr>
          <p:cNvPr id="32" name="Line"/>
          <p:cNvSpPr/>
          <p:nvPr/>
        </p:nvSpPr>
        <p:spPr>
          <a:xfrm flipV="1">
            <a:off x="854577" y="1884047"/>
            <a:ext cx="0" cy="3713663"/>
          </a:xfrm>
          <a:prstGeom prst="line">
            <a:avLst/>
          </a:prstGeom>
          <a:ln w="25400">
            <a:solidFill>
              <a:srgbClr val="A7A7A7"/>
            </a:solidFill>
            <a:prstDash val="sysDot"/>
            <a:headEnd type="none"/>
            <a:tailEnd type="none"/>
          </a:ln>
        </p:spPr>
        <p:txBody>
          <a:bodyPr lIns="45718" tIns="45718" rIns="45718" bIns="45718"/>
          <a:lstStyle/>
          <a:p>
            <a:endParaRPr/>
          </a:p>
        </p:txBody>
      </p:sp>
      <p:sp>
        <p:nvSpPr>
          <p:cNvPr id="33" name="Line"/>
          <p:cNvSpPr/>
          <p:nvPr/>
        </p:nvSpPr>
        <p:spPr>
          <a:xfrm rot="5400000" flipH="1" flipV="1">
            <a:off x="1959064" y="2437291"/>
            <a:ext cx="0" cy="2171084"/>
          </a:xfrm>
          <a:prstGeom prst="line">
            <a:avLst/>
          </a:prstGeom>
          <a:ln w="25400">
            <a:solidFill>
              <a:srgbClr val="A7A7A7"/>
            </a:solidFill>
            <a:prstDash val="sysDot"/>
            <a:headEnd type="none"/>
            <a:tailEnd type="none"/>
          </a:ln>
        </p:spPr>
        <p:txBody>
          <a:bodyPr lIns="45718" tIns="45718" rIns="45718" bIns="45718"/>
          <a:lstStyle/>
          <a:p>
            <a:endParaRPr/>
          </a:p>
        </p:txBody>
      </p:sp>
      <p:sp>
        <p:nvSpPr>
          <p:cNvPr id="34" name="Line"/>
          <p:cNvSpPr/>
          <p:nvPr/>
        </p:nvSpPr>
        <p:spPr>
          <a:xfrm flipH="1" flipV="1">
            <a:off x="856954" y="2728785"/>
            <a:ext cx="7958726" cy="0"/>
          </a:xfrm>
          <a:prstGeom prst="line">
            <a:avLst/>
          </a:prstGeom>
          <a:ln w="25400">
            <a:solidFill>
              <a:srgbClr val="A7A7A7"/>
            </a:solidFill>
            <a:prstDash val="sysDot"/>
            <a:headEnd type="none"/>
            <a:tailEnd type="none"/>
          </a:ln>
        </p:spPr>
        <p:txBody>
          <a:bodyPr lIns="45718" tIns="45718" rIns="45718" bIns="45718"/>
          <a:lstStyle/>
          <a:p>
            <a:endParaRPr/>
          </a:p>
        </p:txBody>
      </p:sp>
      <p:sp>
        <p:nvSpPr>
          <p:cNvPr id="35" name="Application Express"/>
          <p:cNvSpPr txBox="1">
            <a:spLocks noGrp="1"/>
          </p:cNvSpPr>
          <p:nvPr>
            <p:ph type="title"/>
          </p:nvPr>
        </p:nvSpPr>
        <p:spPr>
          <a:xfrm>
            <a:off x="531812" y="406400"/>
            <a:ext cx="11125200" cy="613812"/>
          </a:xfrm>
          <a:prstGeom prst="rect">
            <a:avLst/>
          </a:prstGeom>
        </p:spPr>
        <p:txBody>
          <a:bodyPr/>
          <a:lstStyle/>
          <a:p>
            <a:r>
              <a:rPr lang="en-US" b="1" dirty="0"/>
              <a:t>Oracle APEX: Low Code Data First App Development</a:t>
            </a:r>
            <a:br>
              <a:rPr lang="en-US" b="1" dirty="0"/>
            </a:br>
            <a:endParaRPr sz="2400" dirty="0">
              <a:solidFill>
                <a:srgbClr val="FF0000"/>
              </a:solidFill>
            </a:endParaRP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11975" y="3766063"/>
            <a:ext cx="604259" cy="604259"/>
          </a:xfrm>
          <a:prstGeom prst="rect">
            <a:avLst/>
          </a:prstGeom>
        </p:spPr>
      </p:pic>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52660" y="3296367"/>
            <a:ext cx="439665" cy="439665"/>
          </a:xfrm>
          <a:prstGeom prst="rect">
            <a:avLst/>
          </a:prstGeom>
        </p:spPr>
      </p:pic>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1725" y="2318097"/>
            <a:ext cx="1046566" cy="1046566"/>
          </a:xfrm>
          <a:prstGeom prst="rect">
            <a:avLst/>
          </a:prstGeom>
        </p:spPr>
      </p:pic>
      <p:sp>
        <p:nvSpPr>
          <p:cNvPr id="39" name="Line"/>
          <p:cNvSpPr/>
          <p:nvPr/>
        </p:nvSpPr>
        <p:spPr>
          <a:xfrm flipV="1">
            <a:off x="1166203" y="1685772"/>
            <a:ext cx="3191265" cy="0"/>
          </a:xfrm>
          <a:prstGeom prst="line">
            <a:avLst/>
          </a:prstGeom>
          <a:ln w="12700">
            <a:solidFill>
              <a:srgbClr val="A7A7A7"/>
            </a:solidFill>
            <a:prstDash val="solid"/>
            <a:headEnd type="none"/>
            <a:tailEnd type="triangle"/>
          </a:ln>
        </p:spPr>
        <p:txBody>
          <a:bodyPr lIns="45718" tIns="45718" rIns="45718" bIns="45718"/>
          <a:lstStyle/>
          <a:p>
            <a:endParaRPr/>
          </a:p>
        </p:txBody>
      </p:sp>
      <p:sp>
        <p:nvSpPr>
          <p:cNvPr id="40" name="Rectangle 39"/>
          <p:cNvSpPr/>
          <p:nvPr/>
        </p:nvSpPr>
        <p:spPr>
          <a:xfrm>
            <a:off x="1351407" y="2580933"/>
            <a:ext cx="831562" cy="307777"/>
          </a:xfrm>
          <a:prstGeom prst="rect">
            <a:avLst/>
          </a:prstGeom>
          <a:solidFill>
            <a:schemeClr val="bg1"/>
          </a:solidFill>
        </p:spPr>
        <p:txBody>
          <a:bodyPr wrap="square">
            <a:spAutoFit/>
          </a:bodyPr>
          <a:lstStyle/>
          <a:p>
            <a:pPr algn="ctr"/>
            <a:r>
              <a:rPr lang="en-US" sz="1400"/>
              <a:t>Existing</a:t>
            </a:r>
            <a:endParaRPr lang="en-US" sz="1400" dirty="0"/>
          </a:p>
        </p:txBody>
      </p:sp>
      <p:sp>
        <p:nvSpPr>
          <p:cNvPr id="41" name="Line"/>
          <p:cNvSpPr/>
          <p:nvPr/>
        </p:nvSpPr>
        <p:spPr>
          <a:xfrm rot="5400000" flipH="1" flipV="1">
            <a:off x="1955834" y="4060734"/>
            <a:ext cx="0" cy="2178467"/>
          </a:xfrm>
          <a:prstGeom prst="line">
            <a:avLst/>
          </a:prstGeom>
          <a:ln w="25400">
            <a:solidFill>
              <a:srgbClr val="A7A7A7"/>
            </a:solidFill>
            <a:prstDash val="sysDot"/>
            <a:headEnd type="none"/>
            <a:tailEnd type="none"/>
          </a:ln>
        </p:spPr>
        <p:txBody>
          <a:bodyPr lIns="45718" tIns="45718" rIns="45718" bIns="45718"/>
          <a:lstStyle/>
          <a:p>
            <a:endParaRPr/>
          </a:p>
        </p:txBody>
      </p:sp>
      <p:sp>
        <p:nvSpPr>
          <p:cNvPr id="42" name="Rectangle 41"/>
          <p:cNvSpPr/>
          <p:nvPr/>
        </p:nvSpPr>
        <p:spPr>
          <a:xfrm>
            <a:off x="1017766" y="3384155"/>
            <a:ext cx="975973" cy="307777"/>
          </a:xfrm>
          <a:prstGeom prst="rect">
            <a:avLst/>
          </a:prstGeom>
          <a:solidFill>
            <a:schemeClr val="bg1"/>
          </a:solidFill>
        </p:spPr>
        <p:txBody>
          <a:bodyPr wrap="none">
            <a:spAutoFit/>
          </a:bodyPr>
          <a:lstStyle/>
          <a:p>
            <a:r>
              <a:rPr lang="en-US" sz="1400" dirty="0"/>
              <a:t>Markdown</a:t>
            </a:r>
          </a:p>
        </p:txBody>
      </p:sp>
      <p:sp>
        <p:nvSpPr>
          <p:cNvPr id="43" name="Rectangle 42"/>
          <p:cNvSpPr/>
          <p:nvPr/>
        </p:nvSpPr>
        <p:spPr>
          <a:xfrm>
            <a:off x="1052335" y="3975419"/>
            <a:ext cx="659155" cy="307777"/>
          </a:xfrm>
          <a:prstGeom prst="rect">
            <a:avLst/>
          </a:prstGeom>
          <a:solidFill>
            <a:schemeClr val="bg1"/>
          </a:solidFill>
        </p:spPr>
        <p:txBody>
          <a:bodyPr wrap="none">
            <a:spAutoFit/>
          </a:bodyPr>
          <a:lstStyle/>
          <a:p>
            <a:r>
              <a:rPr lang="en-US" sz="1400" dirty="0"/>
              <a:t>Model</a:t>
            </a:r>
          </a:p>
        </p:txBody>
      </p:sp>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53945" y="4933748"/>
            <a:ext cx="397992" cy="397992"/>
          </a:xfrm>
          <a:prstGeom prst="rect">
            <a:avLst/>
          </a:prstGeom>
        </p:spPr>
      </p:pic>
      <p:sp>
        <p:nvSpPr>
          <p:cNvPr id="45" name="Rectangle 44"/>
          <p:cNvSpPr/>
          <p:nvPr/>
        </p:nvSpPr>
        <p:spPr>
          <a:xfrm>
            <a:off x="1008379" y="5000897"/>
            <a:ext cx="980653" cy="307777"/>
          </a:xfrm>
          <a:prstGeom prst="rect">
            <a:avLst/>
          </a:prstGeom>
          <a:solidFill>
            <a:schemeClr val="bg1"/>
          </a:solidFill>
        </p:spPr>
        <p:txBody>
          <a:bodyPr wrap="none">
            <a:spAutoFit/>
          </a:bodyPr>
          <a:lstStyle/>
          <a:p>
            <a:r>
              <a:rPr lang="en-US" sz="1400" dirty="0"/>
              <a:t>DML Script</a:t>
            </a:r>
          </a:p>
        </p:txBody>
      </p:sp>
      <p:sp>
        <p:nvSpPr>
          <p:cNvPr id="46" name="Line"/>
          <p:cNvSpPr/>
          <p:nvPr/>
        </p:nvSpPr>
        <p:spPr>
          <a:xfrm rot="5400000" flipH="1" flipV="1">
            <a:off x="1963878" y="3573722"/>
            <a:ext cx="0" cy="2162378"/>
          </a:xfrm>
          <a:prstGeom prst="line">
            <a:avLst/>
          </a:prstGeom>
          <a:ln w="25400">
            <a:solidFill>
              <a:srgbClr val="A7A7A7"/>
            </a:solidFill>
            <a:prstDash val="sysDot"/>
            <a:headEnd type="none"/>
            <a:tailEnd type="none"/>
          </a:ln>
        </p:spPr>
        <p:txBody>
          <a:bodyPr lIns="45718" tIns="45718" rIns="45718" bIns="45718"/>
          <a:lstStyle/>
          <a:p>
            <a:endParaRPr/>
          </a:p>
        </p:txBody>
      </p:sp>
      <p:sp>
        <p:nvSpPr>
          <p:cNvPr id="47" name="Rectangle 46"/>
          <p:cNvSpPr/>
          <p:nvPr/>
        </p:nvSpPr>
        <p:spPr>
          <a:xfrm>
            <a:off x="1031217" y="4509690"/>
            <a:ext cx="745717" cy="307777"/>
          </a:xfrm>
          <a:prstGeom prst="rect">
            <a:avLst/>
          </a:prstGeom>
          <a:solidFill>
            <a:schemeClr val="bg1"/>
          </a:solidFill>
        </p:spPr>
        <p:txBody>
          <a:bodyPr wrap="none">
            <a:spAutoFit/>
          </a:bodyPr>
          <a:lstStyle/>
          <a:p>
            <a:r>
              <a:rPr lang="en-US" sz="1400" dirty="0"/>
              <a:t>SQL IDE</a:t>
            </a:r>
          </a:p>
        </p:txBody>
      </p:sp>
      <p:sp>
        <p:nvSpPr>
          <p:cNvPr id="48" name="Rectangle 47"/>
          <p:cNvSpPr/>
          <p:nvPr/>
        </p:nvSpPr>
        <p:spPr>
          <a:xfrm>
            <a:off x="618795" y="2987309"/>
            <a:ext cx="517386" cy="307777"/>
          </a:xfrm>
          <a:prstGeom prst="rect">
            <a:avLst/>
          </a:prstGeom>
          <a:solidFill>
            <a:schemeClr val="bg1"/>
          </a:solidFill>
        </p:spPr>
        <p:txBody>
          <a:bodyPr wrap="none">
            <a:spAutoFit/>
          </a:bodyPr>
          <a:lstStyle/>
          <a:p>
            <a:r>
              <a:rPr lang="en-US" sz="1400" dirty="0"/>
              <a:t>New</a:t>
            </a:r>
          </a:p>
        </p:txBody>
      </p:sp>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57232" y="2333725"/>
            <a:ext cx="1122727" cy="842045"/>
          </a:xfrm>
          <a:prstGeom prst="rect">
            <a:avLst/>
          </a:prstGeom>
        </p:spPr>
      </p:pic>
      <p:sp>
        <p:nvSpPr>
          <p:cNvPr id="50" name="Rectangle 49"/>
          <p:cNvSpPr/>
          <p:nvPr/>
        </p:nvSpPr>
        <p:spPr>
          <a:xfrm>
            <a:off x="5224198" y="2566757"/>
            <a:ext cx="852830" cy="307777"/>
          </a:xfrm>
          <a:prstGeom prst="rect">
            <a:avLst/>
          </a:prstGeom>
          <a:solidFill>
            <a:schemeClr val="bg1"/>
          </a:solidFill>
        </p:spPr>
        <p:txBody>
          <a:bodyPr wrap="square">
            <a:spAutoFit/>
          </a:bodyPr>
          <a:lstStyle/>
          <a:p>
            <a:pPr algn="ctr"/>
            <a:r>
              <a:rPr lang="en-US" sz="1400"/>
              <a:t>Existing</a:t>
            </a:r>
            <a:endParaRPr lang="en-US" sz="1400" dirty="0"/>
          </a:p>
        </p:txBody>
      </p:sp>
      <p:sp>
        <p:nvSpPr>
          <p:cNvPr id="51" name="Line"/>
          <p:cNvSpPr/>
          <p:nvPr/>
        </p:nvSpPr>
        <p:spPr>
          <a:xfrm flipV="1">
            <a:off x="4903680" y="2762930"/>
            <a:ext cx="0" cy="1297909"/>
          </a:xfrm>
          <a:prstGeom prst="line">
            <a:avLst/>
          </a:prstGeom>
          <a:ln w="25400">
            <a:solidFill>
              <a:srgbClr val="A7A7A7"/>
            </a:solidFill>
            <a:prstDash val="sysDot"/>
            <a:headEnd type="none"/>
            <a:tailEnd type="none"/>
          </a:ln>
        </p:spPr>
        <p:txBody>
          <a:bodyPr lIns="45718" tIns="45718" rIns="45718" bIns="45718"/>
          <a:lstStyle/>
          <a:p>
            <a:endParaRPr/>
          </a:p>
        </p:txBody>
      </p:sp>
      <p:sp>
        <p:nvSpPr>
          <p:cNvPr id="52" name="Rectangle 51"/>
          <p:cNvSpPr/>
          <p:nvPr/>
        </p:nvSpPr>
        <p:spPr>
          <a:xfrm>
            <a:off x="4698913" y="2989163"/>
            <a:ext cx="517386" cy="307777"/>
          </a:xfrm>
          <a:prstGeom prst="rect">
            <a:avLst/>
          </a:prstGeom>
          <a:solidFill>
            <a:schemeClr val="bg1"/>
          </a:solidFill>
        </p:spPr>
        <p:txBody>
          <a:bodyPr wrap="none">
            <a:spAutoFit/>
          </a:bodyPr>
          <a:lstStyle/>
          <a:p>
            <a:r>
              <a:rPr lang="en-US" sz="1400" dirty="0"/>
              <a:t>New</a:t>
            </a:r>
          </a:p>
        </p:txBody>
      </p:sp>
      <p:sp>
        <p:nvSpPr>
          <p:cNvPr id="53" name="Rectangle 52"/>
          <p:cNvSpPr/>
          <p:nvPr/>
        </p:nvSpPr>
        <p:spPr>
          <a:xfrm>
            <a:off x="1729177" y="1483937"/>
            <a:ext cx="2069093" cy="400110"/>
          </a:xfrm>
          <a:prstGeom prst="rect">
            <a:avLst/>
          </a:prstGeom>
          <a:solidFill>
            <a:schemeClr val="bg1"/>
          </a:solidFill>
        </p:spPr>
        <p:txBody>
          <a:bodyPr wrap="none">
            <a:spAutoFit/>
          </a:bodyPr>
          <a:lstStyle/>
          <a:p>
            <a:r>
              <a:rPr lang="en-US" sz="2000" dirty="0"/>
              <a:t>Develop Database</a:t>
            </a:r>
          </a:p>
        </p:txBody>
      </p:sp>
      <p:sp>
        <p:nvSpPr>
          <p:cNvPr id="54" name="Line"/>
          <p:cNvSpPr/>
          <p:nvPr/>
        </p:nvSpPr>
        <p:spPr>
          <a:xfrm rot="5400000" flipH="1" flipV="1">
            <a:off x="5843236" y="3104272"/>
            <a:ext cx="0" cy="1896665"/>
          </a:xfrm>
          <a:prstGeom prst="line">
            <a:avLst/>
          </a:prstGeom>
          <a:ln w="25400">
            <a:solidFill>
              <a:srgbClr val="A7A7A7"/>
            </a:solidFill>
            <a:prstDash val="sysDot"/>
            <a:headEnd type="none"/>
            <a:tailEnd type="none"/>
          </a:ln>
        </p:spPr>
        <p:txBody>
          <a:bodyPr lIns="45718" tIns="45718" rIns="45718" bIns="45718"/>
          <a:lstStyle/>
          <a:p>
            <a:endParaRPr/>
          </a:p>
        </p:txBody>
      </p:sp>
      <p:sp>
        <p:nvSpPr>
          <p:cNvPr id="55" name="Line"/>
          <p:cNvSpPr/>
          <p:nvPr/>
        </p:nvSpPr>
        <p:spPr>
          <a:xfrm rot="5400000" flipV="1">
            <a:off x="5843238" y="2571156"/>
            <a:ext cx="0" cy="1896662"/>
          </a:xfrm>
          <a:prstGeom prst="line">
            <a:avLst/>
          </a:prstGeom>
          <a:ln w="25400">
            <a:solidFill>
              <a:srgbClr val="A7A7A7"/>
            </a:solidFill>
            <a:prstDash val="sysDot"/>
            <a:headEnd type="none"/>
            <a:tailEnd type="none"/>
          </a:ln>
        </p:spPr>
        <p:txBody>
          <a:bodyPr lIns="45718" tIns="45718" rIns="45718" bIns="45718"/>
          <a:lstStyle/>
          <a:p>
            <a:endParaRPr/>
          </a:p>
        </p:txBody>
      </p:sp>
      <p:sp>
        <p:nvSpPr>
          <p:cNvPr id="56" name="Rectangle 55"/>
          <p:cNvSpPr/>
          <p:nvPr/>
        </p:nvSpPr>
        <p:spPr>
          <a:xfrm>
            <a:off x="5016784" y="3380986"/>
            <a:ext cx="695640" cy="307777"/>
          </a:xfrm>
          <a:prstGeom prst="rect">
            <a:avLst/>
          </a:prstGeom>
          <a:solidFill>
            <a:schemeClr val="bg1"/>
          </a:solidFill>
        </p:spPr>
        <p:txBody>
          <a:bodyPr wrap="none">
            <a:spAutoFit/>
          </a:bodyPr>
          <a:lstStyle/>
          <a:p>
            <a:r>
              <a:rPr lang="en-US" sz="1400" dirty="0"/>
              <a:t>Wizard</a:t>
            </a:r>
          </a:p>
        </p:txBody>
      </p:sp>
      <p:sp>
        <p:nvSpPr>
          <p:cNvPr id="57" name="Rectangle 56"/>
          <p:cNvSpPr/>
          <p:nvPr/>
        </p:nvSpPr>
        <p:spPr>
          <a:xfrm>
            <a:off x="5008663" y="3911309"/>
            <a:ext cx="861133" cy="307777"/>
          </a:xfrm>
          <a:prstGeom prst="rect">
            <a:avLst/>
          </a:prstGeom>
          <a:solidFill>
            <a:schemeClr val="bg1"/>
          </a:solidFill>
        </p:spPr>
        <p:txBody>
          <a:bodyPr wrap="none">
            <a:spAutoFit/>
          </a:bodyPr>
          <a:lstStyle/>
          <a:p>
            <a:r>
              <a:rPr lang="en-US" sz="1400" dirty="0"/>
              <a:t>Blueprint</a:t>
            </a:r>
          </a:p>
        </p:txBody>
      </p:sp>
      <p:pic>
        <p:nvPicPr>
          <p:cNvPr id="58" name="Picture 5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74675" y="4414083"/>
            <a:ext cx="397992" cy="451295"/>
          </a:xfrm>
          <a:prstGeom prst="rect">
            <a:avLst/>
          </a:prstGeom>
        </p:spPr>
      </p:pic>
      <p:sp>
        <p:nvSpPr>
          <p:cNvPr id="59" name="Rectangle 58"/>
          <p:cNvSpPr/>
          <p:nvPr/>
        </p:nvSpPr>
        <p:spPr>
          <a:xfrm>
            <a:off x="6624435" y="1989705"/>
            <a:ext cx="1155524" cy="246221"/>
          </a:xfrm>
          <a:prstGeom prst="rect">
            <a:avLst/>
          </a:prstGeom>
          <a:solidFill>
            <a:schemeClr val="bg1"/>
          </a:solidFill>
        </p:spPr>
        <p:txBody>
          <a:bodyPr wrap="square">
            <a:spAutoFit/>
          </a:bodyPr>
          <a:lstStyle/>
          <a:p>
            <a:r>
              <a:rPr lang="en-US" sz="1000" dirty="0">
                <a:solidFill>
                  <a:schemeClr val="tx2"/>
                </a:solidFill>
              </a:rPr>
              <a:t>App Builder</a:t>
            </a:r>
          </a:p>
        </p:txBody>
      </p:sp>
      <p:pic>
        <p:nvPicPr>
          <p:cNvPr id="60" name="Picture 5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78586" y="3890273"/>
            <a:ext cx="466752" cy="319069"/>
          </a:xfrm>
          <a:prstGeom prst="rect">
            <a:avLst/>
          </a:prstGeom>
        </p:spPr>
      </p:pic>
      <p:pic>
        <p:nvPicPr>
          <p:cNvPr id="61" name="Picture 6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13659" y="3306058"/>
            <a:ext cx="581525" cy="436143"/>
          </a:xfrm>
          <a:prstGeom prst="rect">
            <a:avLst/>
          </a:prstGeom>
        </p:spPr>
      </p:pic>
      <p:sp>
        <p:nvSpPr>
          <p:cNvPr id="62" name="Line"/>
          <p:cNvSpPr/>
          <p:nvPr/>
        </p:nvSpPr>
        <p:spPr>
          <a:xfrm flipV="1">
            <a:off x="4843965" y="1688234"/>
            <a:ext cx="4275538" cy="0"/>
          </a:xfrm>
          <a:prstGeom prst="line">
            <a:avLst/>
          </a:prstGeom>
          <a:ln w="12700">
            <a:solidFill>
              <a:srgbClr val="A7A7A7"/>
            </a:solidFill>
            <a:prstDash val="solid"/>
            <a:headEnd type="none"/>
            <a:tailEnd type="triangle"/>
          </a:ln>
        </p:spPr>
        <p:txBody>
          <a:bodyPr lIns="45718" tIns="45718" rIns="45718" bIns="45718"/>
          <a:lstStyle/>
          <a:p>
            <a:endParaRPr/>
          </a:p>
        </p:txBody>
      </p:sp>
      <p:sp>
        <p:nvSpPr>
          <p:cNvPr id="63" name="Rectangle 62"/>
          <p:cNvSpPr/>
          <p:nvPr/>
        </p:nvSpPr>
        <p:spPr>
          <a:xfrm>
            <a:off x="5978636" y="1484707"/>
            <a:ext cx="2276905" cy="400110"/>
          </a:xfrm>
          <a:prstGeom prst="rect">
            <a:avLst/>
          </a:prstGeom>
          <a:solidFill>
            <a:schemeClr val="bg1"/>
          </a:solidFill>
        </p:spPr>
        <p:txBody>
          <a:bodyPr wrap="none">
            <a:spAutoFit/>
          </a:bodyPr>
          <a:lstStyle/>
          <a:p>
            <a:r>
              <a:rPr lang="en-US" sz="2000" dirty="0"/>
              <a:t>Develop Application</a:t>
            </a:r>
          </a:p>
        </p:txBody>
      </p:sp>
      <p:pic>
        <p:nvPicPr>
          <p:cNvPr id="64" name="Picture 6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135415" y="2326449"/>
            <a:ext cx="984088" cy="738067"/>
          </a:xfrm>
          <a:prstGeom prst="rect">
            <a:avLst/>
          </a:prstGeom>
        </p:spPr>
      </p:pic>
      <p:sp>
        <p:nvSpPr>
          <p:cNvPr id="65" name="TextBox 64"/>
          <p:cNvSpPr txBox="1"/>
          <p:nvPr/>
        </p:nvSpPr>
        <p:spPr>
          <a:xfrm>
            <a:off x="3028999" y="2483565"/>
            <a:ext cx="914400" cy="914400"/>
          </a:xfrm>
          <a:prstGeom prst="rect">
            <a:avLst/>
          </a:prstGeom>
          <a:noFill/>
        </p:spPr>
        <p:txBody>
          <a:bodyPr wrap="none" lIns="0" tIns="0" rIns="0" bIns="0" rtlCol="0">
            <a:noAutofit/>
          </a:bodyPr>
          <a:lstStyle/>
          <a:p>
            <a:pPr>
              <a:lnSpc>
                <a:spcPct val="90000"/>
              </a:lnSpc>
            </a:pPr>
            <a:endParaRPr lang="en-US" dirty="0"/>
          </a:p>
        </p:txBody>
      </p:sp>
      <p:pic>
        <p:nvPicPr>
          <p:cNvPr id="66" name="Picture 65"/>
          <p:cNvPicPr>
            <a:picLocks noChangeAspect="1"/>
          </p:cNvPicPr>
          <p:nvPr/>
        </p:nvPicPr>
        <p:blipFill>
          <a:blip r:embed="rId12"/>
          <a:stretch>
            <a:fillRect/>
          </a:stretch>
        </p:blipFill>
        <p:spPr>
          <a:xfrm>
            <a:off x="445911" y="1295400"/>
            <a:ext cx="838200" cy="812800"/>
          </a:xfrm>
          <a:prstGeom prst="rect">
            <a:avLst/>
          </a:prstGeom>
        </p:spPr>
      </p:pic>
      <p:sp>
        <p:nvSpPr>
          <p:cNvPr id="67" name="Line"/>
          <p:cNvSpPr/>
          <p:nvPr/>
        </p:nvSpPr>
        <p:spPr>
          <a:xfrm flipV="1">
            <a:off x="7908964" y="4173543"/>
            <a:ext cx="0" cy="1261137"/>
          </a:xfrm>
          <a:prstGeom prst="line">
            <a:avLst/>
          </a:prstGeom>
          <a:ln w="25400">
            <a:solidFill>
              <a:srgbClr val="A7A7A7"/>
            </a:solidFill>
            <a:prstDash val="sysDot"/>
            <a:headEnd type="none"/>
            <a:tailEnd type="none"/>
          </a:ln>
        </p:spPr>
        <p:txBody>
          <a:bodyPr lIns="45718" tIns="45718" rIns="45718" bIns="45718"/>
          <a:lstStyle/>
          <a:p>
            <a:endParaRPr/>
          </a:p>
        </p:txBody>
      </p:sp>
      <p:sp>
        <p:nvSpPr>
          <p:cNvPr id="68" name="Line"/>
          <p:cNvSpPr/>
          <p:nvPr/>
        </p:nvSpPr>
        <p:spPr>
          <a:xfrm rot="5400000" flipV="1">
            <a:off x="9429883" y="2667387"/>
            <a:ext cx="0" cy="3041841"/>
          </a:xfrm>
          <a:prstGeom prst="line">
            <a:avLst/>
          </a:prstGeom>
          <a:ln w="25400">
            <a:solidFill>
              <a:srgbClr val="A7A7A7"/>
            </a:solidFill>
            <a:prstDash val="sysDot"/>
            <a:headEnd type="none"/>
            <a:tailEnd type="none"/>
          </a:ln>
        </p:spPr>
        <p:txBody>
          <a:bodyPr lIns="45718" tIns="45718" rIns="45718" bIns="45718"/>
          <a:lstStyle/>
          <a:p>
            <a:endParaRPr/>
          </a:p>
        </p:txBody>
      </p:sp>
      <p:sp>
        <p:nvSpPr>
          <p:cNvPr id="69" name="Rectangle 68"/>
          <p:cNvSpPr/>
          <p:nvPr/>
        </p:nvSpPr>
        <p:spPr>
          <a:xfrm>
            <a:off x="8259437" y="4035045"/>
            <a:ext cx="1448089" cy="307777"/>
          </a:xfrm>
          <a:prstGeom prst="rect">
            <a:avLst/>
          </a:prstGeom>
          <a:solidFill>
            <a:schemeClr val="bg1"/>
          </a:solidFill>
        </p:spPr>
        <p:txBody>
          <a:bodyPr wrap="none">
            <a:spAutoFit/>
          </a:bodyPr>
          <a:lstStyle/>
          <a:p>
            <a:r>
              <a:rPr lang="en-US" sz="1400" dirty="0"/>
              <a:t>Install &amp; Upgrade</a:t>
            </a:r>
          </a:p>
        </p:txBody>
      </p:sp>
      <p:sp>
        <p:nvSpPr>
          <p:cNvPr id="70" name="Line"/>
          <p:cNvSpPr/>
          <p:nvPr/>
        </p:nvSpPr>
        <p:spPr>
          <a:xfrm flipV="1">
            <a:off x="10950804" y="3630352"/>
            <a:ext cx="0" cy="572720"/>
          </a:xfrm>
          <a:prstGeom prst="line">
            <a:avLst/>
          </a:prstGeom>
          <a:ln w="25400">
            <a:solidFill>
              <a:srgbClr val="A7A7A7"/>
            </a:solidFill>
            <a:prstDash val="sysDot"/>
            <a:headEnd type="none"/>
            <a:tailEnd type="none"/>
          </a:ln>
        </p:spPr>
        <p:txBody>
          <a:bodyPr lIns="45718" tIns="45718" rIns="45718" bIns="45718"/>
          <a:lstStyle/>
          <a:p>
            <a:endParaRPr/>
          </a:p>
        </p:txBody>
      </p:sp>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27521" y="2695483"/>
            <a:ext cx="1046566" cy="1046566"/>
          </a:xfrm>
          <a:prstGeom prst="rect">
            <a:avLst/>
          </a:prstGeom>
        </p:spPr>
      </p:pic>
      <p:pic>
        <p:nvPicPr>
          <p:cNvPr id="72" name="Picture 7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099915" y="2325269"/>
            <a:ext cx="984088" cy="738067"/>
          </a:xfrm>
          <a:prstGeom prst="rect">
            <a:avLst/>
          </a:prstGeom>
        </p:spPr>
      </p:pic>
      <p:sp>
        <p:nvSpPr>
          <p:cNvPr id="73" name="Rectangle 72"/>
          <p:cNvSpPr/>
          <p:nvPr/>
        </p:nvSpPr>
        <p:spPr>
          <a:xfrm>
            <a:off x="8103370" y="1983359"/>
            <a:ext cx="1021433" cy="246221"/>
          </a:xfrm>
          <a:prstGeom prst="rect">
            <a:avLst/>
          </a:prstGeom>
          <a:solidFill>
            <a:schemeClr val="bg1"/>
          </a:solidFill>
        </p:spPr>
        <p:txBody>
          <a:bodyPr wrap="none">
            <a:spAutoFit/>
          </a:bodyPr>
          <a:lstStyle/>
          <a:p>
            <a:r>
              <a:rPr lang="en-US" sz="1000" dirty="0">
                <a:solidFill>
                  <a:schemeClr val="tx2"/>
                </a:solidFill>
              </a:rPr>
              <a:t>Test Application</a:t>
            </a:r>
          </a:p>
        </p:txBody>
      </p:sp>
      <p:sp>
        <p:nvSpPr>
          <p:cNvPr id="74" name="Rectangle 73"/>
          <p:cNvSpPr/>
          <p:nvPr/>
        </p:nvSpPr>
        <p:spPr>
          <a:xfrm>
            <a:off x="9908893" y="1990771"/>
            <a:ext cx="1375698" cy="246221"/>
          </a:xfrm>
          <a:prstGeom prst="rect">
            <a:avLst/>
          </a:prstGeom>
          <a:solidFill>
            <a:schemeClr val="bg1"/>
          </a:solidFill>
        </p:spPr>
        <p:txBody>
          <a:bodyPr wrap="none">
            <a:spAutoFit/>
          </a:bodyPr>
          <a:lstStyle/>
          <a:p>
            <a:r>
              <a:rPr lang="en-US" sz="1000">
                <a:solidFill>
                  <a:schemeClr val="tx2"/>
                </a:solidFill>
              </a:rPr>
              <a:t>Production Application</a:t>
            </a:r>
            <a:endParaRPr lang="en-US" sz="1000" dirty="0">
              <a:solidFill>
                <a:schemeClr val="tx2"/>
              </a:solidFill>
            </a:endParaRPr>
          </a:p>
        </p:txBody>
      </p:sp>
      <p:sp>
        <p:nvSpPr>
          <p:cNvPr id="75" name="Line"/>
          <p:cNvSpPr/>
          <p:nvPr/>
        </p:nvSpPr>
        <p:spPr>
          <a:xfrm flipV="1">
            <a:off x="9317512" y="1685635"/>
            <a:ext cx="2007428" cy="0"/>
          </a:xfrm>
          <a:prstGeom prst="line">
            <a:avLst/>
          </a:prstGeom>
          <a:ln w="12700">
            <a:solidFill>
              <a:srgbClr val="A7A7A7"/>
            </a:solidFill>
            <a:prstDash val="solid"/>
            <a:headEnd type="none"/>
            <a:tailEnd type="oval"/>
          </a:ln>
        </p:spPr>
        <p:txBody>
          <a:bodyPr lIns="45718" tIns="45718" rIns="45718" bIns="45718"/>
          <a:lstStyle/>
          <a:p>
            <a:endParaRPr/>
          </a:p>
        </p:txBody>
      </p:sp>
      <p:sp>
        <p:nvSpPr>
          <p:cNvPr id="76" name="Rectangle 75"/>
          <p:cNvSpPr/>
          <p:nvPr/>
        </p:nvSpPr>
        <p:spPr>
          <a:xfrm>
            <a:off x="9912245" y="1485172"/>
            <a:ext cx="912750" cy="400110"/>
          </a:xfrm>
          <a:prstGeom prst="rect">
            <a:avLst/>
          </a:prstGeom>
          <a:solidFill>
            <a:schemeClr val="bg1"/>
          </a:solidFill>
        </p:spPr>
        <p:txBody>
          <a:bodyPr wrap="none">
            <a:spAutoFit/>
          </a:bodyPr>
          <a:lstStyle/>
          <a:p>
            <a:r>
              <a:rPr lang="en-US" sz="2000"/>
              <a:t>Deploy</a:t>
            </a:r>
            <a:endParaRPr lang="en-US" sz="2000" dirty="0"/>
          </a:p>
        </p:txBody>
      </p:sp>
      <p:sp>
        <p:nvSpPr>
          <p:cNvPr id="77" name="Rectangle 76"/>
          <p:cNvSpPr/>
          <p:nvPr/>
        </p:nvSpPr>
        <p:spPr>
          <a:xfrm>
            <a:off x="3604010" y="1990771"/>
            <a:ext cx="670376" cy="246221"/>
          </a:xfrm>
          <a:prstGeom prst="rect">
            <a:avLst/>
          </a:prstGeom>
          <a:solidFill>
            <a:schemeClr val="bg1"/>
          </a:solidFill>
        </p:spPr>
        <p:txBody>
          <a:bodyPr wrap="none">
            <a:spAutoFit/>
          </a:bodyPr>
          <a:lstStyle/>
          <a:p>
            <a:r>
              <a:rPr lang="en-US" sz="1000" dirty="0">
                <a:solidFill>
                  <a:schemeClr val="tx2"/>
                </a:solidFill>
              </a:rPr>
              <a:t>Database</a:t>
            </a:r>
          </a:p>
        </p:txBody>
      </p:sp>
      <p:sp>
        <p:nvSpPr>
          <p:cNvPr id="78" name="Line"/>
          <p:cNvSpPr/>
          <p:nvPr/>
        </p:nvSpPr>
        <p:spPr>
          <a:xfrm rot="5400000" flipH="1" flipV="1">
            <a:off x="1942906" y="4495549"/>
            <a:ext cx="0" cy="2204322"/>
          </a:xfrm>
          <a:prstGeom prst="line">
            <a:avLst/>
          </a:prstGeom>
          <a:ln w="25400">
            <a:solidFill>
              <a:srgbClr val="A7A7A7"/>
            </a:solidFill>
            <a:prstDash val="sysDot"/>
            <a:headEnd type="none"/>
            <a:tailEnd type="none"/>
          </a:ln>
        </p:spPr>
        <p:txBody>
          <a:bodyPr lIns="45718" tIns="45718" rIns="45718" bIns="45718"/>
          <a:lstStyle/>
          <a:p>
            <a:endParaRPr/>
          </a:p>
        </p:txBody>
      </p:sp>
      <p:sp>
        <p:nvSpPr>
          <p:cNvPr id="79" name="Rectangle 78"/>
          <p:cNvSpPr/>
          <p:nvPr/>
        </p:nvSpPr>
        <p:spPr>
          <a:xfrm>
            <a:off x="994073" y="5434683"/>
            <a:ext cx="554191" cy="307777"/>
          </a:xfrm>
          <a:prstGeom prst="rect">
            <a:avLst/>
          </a:prstGeom>
          <a:solidFill>
            <a:schemeClr val="bg1"/>
          </a:solidFill>
        </p:spPr>
        <p:txBody>
          <a:bodyPr wrap="none">
            <a:spAutoFit/>
          </a:bodyPr>
          <a:lstStyle/>
          <a:p>
            <a:r>
              <a:rPr lang="en-US" sz="1400" dirty="0"/>
              <a:t>Excel</a:t>
            </a:r>
          </a:p>
        </p:txBody>
      </p:sp>
      <p:pic>
        <p:nvPicPr>
          <p:cNvPr id="80" name="Picture 7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36205" y="5377395"/>
            <a:ext cx="466362" cy="466362"/>
          </a:xfrm>
          <a:prstGeom prst="rect">
            <a:avLst/>
          </a:prstGeom>
        </p:spPr>
      </p:pic>
      <p:sp>
        <p:nvSpPr>
          <p:cNvPr id="81" name="Rectangle 80"/>
          <p:cNvSpPr/>
          <p:nvPr/>
        </p:nvSpPr>
        <p:spPr>
          <a:xfrm>
            <a:off x="6487271" y="5734853"/>
            <a:ext cx="1676485" cy="307777"/>
          </a:xfrm>
          <a:prstGeom prst="rect">
            <a:avLst/>
          </a:prstGeom>
          <a:solidFill>
            <a:schemeClr val="bg1"/>
          </a:solidFill>
        </p:spPr>
        <p:txBody>
          <a:bodyPr wrap="none">
            <a:spAutoFit/>
          </a:bodyPr>
          <a:lstStyle/>
          <a:p>
            <a:r>
              <a:rPr lang="en-US" sz="1400"/>
              <a:t>Source Code Control</a:t>
            </a:r>
            <a:endParaRPr lang="en-US" sz="1400" dirty="0"/>
          </a:p>
        </p:txBody>
      </p:sp>
      <p:sp>
        <p:nvSpPr>
          <p:cNvPr id="82" name="Line"/>
          <p:cNvSpPr/>
          <p:nvPr/>
        </p:nvSpPr>
        <p:spPr>
          <a:xfrm flipV="1">
            <a:off x="7203840" y="3175770"/>
            <a:ext cx="0" cy="2332508"/>
          </a:xfrm>
          <a:prstGeom prst="line">
            <a:avLst/>
          </a:prstGeom>
          <a:ln w="25400">
            <a:solidFill>
              <a:srgbClr val="A7A7A7"/>
            </a:solidFill>
            <a:prstDash val="sysDot"/>
            <a:headEnd type="none"/>
            <a:tailEnd type="none"/>
          </a:ln>
        </p:spPr>
        <p:txBody>
          <a:bodyPr lIns="45718" tIns="45718" rIns="45718" bIns="45718"/>
          <a:lstStyle/>
          <a:p>
            <a:endParaRPr/>
          </a:p>
        </p:txBody>
      </p:sp>
      <p:sp>
        <p:nvSpPr>
          <p:cNvPr id="83" name="Rectangle 82"/>
          <p:cNvSpPr/>
          <p:nvPr/>
        </p:nvSpPr>
        <p:spPr>
          <a:xfrm>
            <a:off x="6887059" y="4326959"/>
            <a:ext cx="663964" cy="307777"/>
          </a:xfrm>
          <a:prstGeom prst="rect">
            <a:avLst/>
          </a:prstGeom>
          <a:solidFill>
            <a:schemeClr val="bg1"/>
          </a:solidFill>
        </p:spPr>
        <p:txBody>
          <a:bodyPr wrap="none">
            <a:spAutoFit/>
          </a:bodyPr>
          <a:lstStyle/>
          <a:p>
            <a:r>
              <a:rPr lang="en-US" sz="1400"/>
              <a:t>Export</a:t>
            </a:r>
            <a:endParaRPr lang="en-US" sz="1400" dirty="0"/>
          </a:p>
        </p:txBody>
      </p:sp>
      <p:sp>
        <p:nvSpPr>
          <p:cNvPr id="84" name="Line"/>
          <p:cNvSpPr/>
          <p:nvPr/>
        </p:nvSpPr>
        <p:spPr>
          <a:xfrm rot="5400000" flipV="1">
            <a:off x="7556402" y="5082119"/>
            <a:ext cx="0" cy="705124"/>
          </a:xfrm>
          <a:prstGeom prst="line">
            <a:avLst/>
          </a:prstGeom>
          <a:ln w="25400">
            <a:solidFill>
              <a:srgbClr val="A7A7A7"/>
            </a:solidFill>
            <a:prstDash val="sysDot"/>
            <a:headEnd type="none"/>
            <a:tailEnd type="none"/>
          </a:ln>
        </p:spPr>
        <p:txBody>
          <a:bodyPr lIns="45718" tIns="45718" rIns="45718" bIns="45718"/>
          <a:lstStyle/>
          <a:p>
            <a:endParaRPr/>
          </a:p>
        </p:txBody>
      </p:sp>
      <p:sp>
        <p:nvSpPr>
          <p:cNvPr id="85" name="Line"/>
          <p:cNvSpPr/>
          <p:nvPr/>
        </p:nvSpPr>
        <p:spPr>
          <a:xfrm flipV="1">
            <a:off x="7942668" y="2987309"/>
            <a:ext cx="0" cy="374392"/>
          </a:xfrm>
          <a:prstGeom prst="line">
            <a:avLst/>
          </a:prstGeom>
          <a:ln w="25400">
            <a:solidFill>
              <a:srgbClr val="A7A7A7"/>
            </a:solidFill>
            <a:prstDash val="sysDot"/>
            <a:headEnd type="none"/>
            <a:tailEnd type="none"/>
          </a:ln>
        </p:spPr>
        <p:txBody>
          <a:bodyPr lIns="45718" tIns="45718" rIns="45718" bIns="45718"/>
          <a:lstStyle/>
          <a:p>
            <a:endParaRPr/>
          </a:p>
        </p:txBody>
      </p:sp>
      <p:sp>
        <p:nvSpPr>
          <p:cNvPr id="86" name="Line"/>
          <p:cNvSpPr/>
          <p:nvPr/>
        </p:nvSpPr>
        <p:spPr>
          <a:xfrm rot="5400000" flipV="1">
            <a:off x="7741684" y="3160717"/>
            <a:ext cx="0" cy="401968"/>
          </a:xfrm>
          <a:prstGeom prst="line">
            <a:avLst/>
          </a:prstGeom>
          <a:ln w="25400">
            <a:solidFill>
              <a:srgbClr val="A7A7A7"/>
            </a:solidFill>
            <a:prstDash val="sysDot"/>
            <a:headEnd type="none"/>
            <a:tailEnd type="none"/>
          </a:ln>
        </p:spPr>
        <p:txBody>
          <a:bodyPr lIns="45718" tIns="45718" rIns="45718" bIns="45718"/>
          <a:lstStyle/>
          <a:p>
            <a:endParaRPr/>
          </a:p>
        </p:txBody>
      </p:sp>
      <p:sp>
        <p:nvSpPr>
          <p:cNvPr id="87" name="Line"/>
          <p:cNvSpPr/>
          <p:nvPr/>
        </p:nvSpPr>
        <p:spPr>
          <a:xfrm flipV="1">
            <a:off x="7540574" y="3187448"/>
            <a:ext cx="125" cy="442904"/>
          </a:xfrm>
          <a:prstGeom prst="line">
            <a:avLst/>
          </a:prstGeom>
          <a:ln w="25400">
            <a:solidFill>
              <a:srgbClr val="A7A7A7"/>
            </a:solidFill>
            <a:prstDash val="sysDot"/>
            <a:headEnd type="none"/>
            <a:tailEnd type="triangle"/>
          </a:ln>
        </p:spPr>
        <p:txBody>
          <a:bodyPr lIns="45718" tIns="45718" rIns="45718" bIns="45718"/>
          <a:lstStyle/>
          <a:p>
            <a:endParaRPr/>
          </a:p>
        </p:txBody>
      </p:sp>
      <p:pic>
        <p:nvPicPr>
          <p:cNvPr id="88" name="Picture 8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935930" y="5158976"/>
            <a:ext cx="550731" cy="550731"/>
          </a:xfrm>
          <a:prstGeom prst="rect">
            <a:avLst/>
          </a:prstGeom>
        </p:spPr>
      </p:pic>
      <p:pic>
        <p:nvPicPr>
          <p:cNvPr id="89" name="Picture 8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055878" y="3911309"/>
            <a:ext cx="546574" cy="546574"/>
          </a:xfrm>
          <a:prstGeom prst="rect">
            <a:avLst/>
          </a:prstGeom>
        </p:spPr>
      </p:pic>
      <p:sp>
        <p:nvSpPr>
          <p:cNvPr id="90" name="Line"/>
          <p:cNvSpPr/>
          <p:nvPr/>
        </p:nvSpPr>
        <p:spPr>
          <a:xfrm rot="5400000" flipV="1">
            <a:off x="8920320" y="2236253"/>
            <a:ext cx="0" cy="2759238"/>
          </a:xfrm>
          <a:prstGeom prst="line">
            <a:avLst/>
          </a:prstGeom>
          <a:ln w="25400">
            <a:solidFill>
              <a:srgbClr val="A7A7A7"/>
            </a:solidFill>
            <a:prstDash val="sysDot"/>
            <a:headEnd type="none"/>
            <a:tailEnd type="none"/>
          </a:ln>
        </p:spPr>
        <p:txBody>
          <a:bodyPr lIns="45718" tIns="45718" rIns="45718" bIns="45718"/>
          <a:lstStyle/>
          <a:p>
            <a:endParaRPr/>
          </a:p>
        </p:txBody>
      </p:sp>
      <p:sp>
        <p:nvSpPr>
          <p:cNvPr id="91" name="Rectangle 90"/>
          <p:cNvSpPr/>
          <p:nvPr/>
        </p:nvSpPr>
        <p:spPr>
          <a:xfrm>
            <a:off x="8188060" y="3465768"/>
            <a:ext cx="1631985" cy="307777"/>
          </a:xfrm>
          <a:prstGeom prst="rect">
            <a:avLst/>
          </a:prstGeom>
          <a:solidFill>
            <a:schemeClr val="bg1"/>
          </a:solidFill>
        </p:spPr>
        <p:txBody>
          <a:bodyPr wrap="none">
            <a:spAutoFit/>
          </a:bodyPr>
          <a:lstStyle/>
          <a:p>
            <a:r>
              <a:rPr lang="en-US" sz="1400"/>
              <a:t>Metrics &amp; Feedback</a:t>
            </a:r>
            <a:endParaRPr lang="en-US" sz="1400" dirty="0"/>
          </a:p>
        </p:txBody>
      </p:sp>
      <p:sp>
        <p:nvSpPr>
          <p:cNvPr id="92" name="Rectangle 91"/>
          <p:cNvSpPr/>
          <p:nvPr/>
        </p:nvSpPr>
        <p:spPr>
          <a:xfrm>
            <a:off x="10958830" y="3745096"/>
            <a:ext cx="670376" cy="246221"/>
          </a:xfrm>
          <a:prstGeom prst="rect">
            <a:avLst/>
          </a:prstGeom>
          <a:solidFill>
            <a:schemeClr val="bg1"/>
          </a:solidFill>
        </p:spPr>
        <p:txBody>
          <a:bodyPr wrap="none">
            <a:spAutoFit/>
          </a:bodyPr>
          <a:lstStyle/>
          <a:p>
            <a:r>
              <a:rPr lang="en-US" sz="1000">
                <a:solidFill>
                  <a:schemeClr val="tx2"/>
                </a:solidFill>
              </a:rPr>
              <a:t>Database</a:t>
            </a:r>
            <a:endParaRPr lang="en-US" sz="1000" dirty="0">
              <a:solidFill>
                <a:schemeClr val="tx2"/>
              </a:solidFill>
            </a:endParaRPr>
          </a:p>
        </p:txBody>
      </p:sp>
      <p:pic>
        <p:nvPicPr>
          <p:cNvPr id="93" name="Picture 92"/>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665911" y="3609883"/>
            <a:ext cx="546574" cy="546574"/>
          </a:xfrm>
          <a:prstGeom prst="rect">
            <a:avLst/>
          </a:prstGeom>
        </p:spPr>
      </p:pic>
      <p:sp>
        <p:nvSpPr>
          <p:cNvPr id="94" name="Line"/>
          <p:cNvSpPr/>
          <p:nvPr/>
        </p:nvSpPr>
        <p:spPr>
          <a:xfrm rot="5400000" flipV="1">
            <a:off x="3511673" y="3986265"/>
            <a:ext cx="0" cy="855056"/>
          </a:xfrm>
          <a:prstGeom prst="line">
            <a:avLst/>
          </a:prstGeom>
          <a:ln w="25400">
            <a:solidFill>
              <a:srgbClr val="A7A7A7"/>
            </a:solidFill>
            <a:prstDash val="sysDot"/>
            <a:headEnd type="none"/>
            <a:tailEnd type="none"/>
          </a:ln>
        </p:spPr>
        <p:txBody>
          <a:bodyPr lIns="45718" tIns="45718" rIns="45718" bIns="45718"/>
          <a:lstStyle/>
          <a:p>
            <a:endParaRPr/>
          </a:p>
        </p:txBody>
      </p:sp>
    </p:spTree>
    <p:extLst>
      <p:ext uri="{BB962C8B-B14F-4D97-AF65-F5344CB8AC3E}">
        <p14:creationId xmlns:p14="http://schemas.microsoft.com/office/powerpoint/2010/main" val="369888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b="1" dirty="0"/>
              <a:t>Oracle APEX</a:t>
            </a:r>
          </a:p>
          <a:p>
            <a:endParaRPr lang="en-US" b="1" dirty="0"/>
          </a:p>
          <a:p>
            <a:r>
              <a:rPr lang="en-US" sz="4400" b="1" dirty="0"/>
              <a:t>Getting Started</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373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Getting Started…</a:t>
            </a:r>
          </a:p>
        </p:txBody>
      </p:sp>
      <p:sp>
        <p:nvSpPr>
          <p:cNvPr id="11" name="Rectangle 10"/>
          <p:cNvSpPr/>
          <p:nvPr/>
        </p:nvSpPr>
        <p:spPr>
          <a:xfrm>
            <a:off x="2665412" y="5925540"/>
            <a:ext cx="7315200" cy="430865"/>
          </a:xfrm>
          <a:prstGeom prst="rect">
            <a:avLst/>
          </a:prstGeom>
        </p:spPr>
        <p:txBody>
          <a:bodyPr wrap="square" lIns="121899" tIns="60949" rIns="121899" bIns="60949">
            <a:spAutoFit/>
          </a:bodyPr>
          <a:lstStyle/>
          <a:p>
            <a:r>
              <a:rPr lang="en-US" sz="2000" b="1" dirty="0">
                <a:latin typeface="Arial" panose="020B0604020202020204" pitchFamily="34" charset="0"/>
                <a:cs typeface="Arial" panose="020B0604020202020204" pitchFamily="34" charset="0"/>
              </a:rPr>
              <a:t>Sign up for a free workspace on</a:t>
            </a:r>
            <a:r>
              <a:rPr lang="en-US" sz="2000" b="1" dirty="0">
                <a:solidFill>
                  <a:schemeClr val="accent1"/>
                </a:solidFill>
                <a:latin typeface="Arial" panose="020B0604020202020204" pitchFamily="34" charset="0"/>
                <a:cs typeface="Arial" panose="020B0604020202020204" pitchFamily="34" charset="0"/>
              </a:rPr>
              <a:t> https:// apex.oracle.com</a:t>
            </a:r>
          </a:p>
        </p:txBody>
      </p:sp>
      <p:pic>
        <p:nvPicPr>
          <p:cNvPr id="4" name="Picture 3" descr="A screenshot of a cell phone&#10;&#10;Description automatically generated">
            <a:extLst>
              <a:ext uri="{FF2B5EF4-FFF2-40B4-BE49-F238E27FC236}">
                <a16:creationId xmlns:a16="http://schemas.microsoft.com/office/drawing/2014/main" id="{3C09F23D-A3F0-F448-BF9D-1B69E2F61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291" y="822352"/>
            <a:ext cx="9498242" cy="5103188"/>
          </a:xfrm>
          <a:prstGeom prst="rect">
            <a:avLst/>
          </a:prstGeom>
        </p:spPr>
      </p:pic>
    </p:spTree>
    <p:extLst>
      <p:ext uri="{BB962C8B-B14F-4D97-AF65-F5344CB8AC3E}">
        <p14:creationId xmlns:p14="http://schemas.microsoft.com/office/powerpoint/2010/main" val="6971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b="1" dirty="0"/>
              <a:t>Oracle APEX</a:t>
            </a:r>
          </a:p>
          <a:p>
            <a:endParaRPr lang="en-US" b="1" dirty="0"/>
          </a:p>
          <a:p>
            <a:r>
              <a:rPr lang="en-US" sz="4400" b="1" dirty="0"/>
              <a:t>Product Components</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1409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1812" y="406400"/>
            <a:ext cx="11125200" cy="889000"/>
          </a:xfrm>
        </p:spPr>
        <p:txBody>
          <a:bodyPr anchor="t"/>
          <a:lstStyle/>
          <a:p>
            <a:r>
              <a:rPr lang="en-US" b="1" dirty="0"/>
              <a:t>Logging In to a Workspace</a:t>
            </a:r>
          </a:p>
        </p:txBody>
      </p:sp>
      <p:sp>
        <p:nvSpPr>
          <p:cNvPr id="5" name="Rectangle 5"/>
          <p:cNvSpPr txBox="1">
            <a:spLocks noChangeArrowheads="1"/>
          </p:cNvSpPr>
          <p:nvPr/>
        </p:nvSpPr>
        <p:spPr>
          <a:xfrm>
            <a:off x="760411" y="1243584"/>
            <a:ext cx="6354373" cy="3099816"/>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r>
              <a:rPr kumimoji="0" lang="en-US" sz="2800" b="1" i="0" u="none" strike="noStrike" kern="1200" cap="none" spc="0" normalizeH="0" baseline="0" noProof="0" dirty="0">
                <a:ln>
                  <a:noFill/>
                </a:ln>
                <a:solidFill>
                  <a:srgbClr val="000000"/>
                </a:solidFill>
                <a:effectLst/>
                <a:uLnTx/>
                <a:uFillTx/>
                <a:latin typeface="+mn-lt"/>
                <a:ea typeface="+mn-ea"/>
                <a:cs typeface="+mn-cs"/>
              </a:rPr>
              <a:t>Steps</a:t>
            </a:r>
            <a:r>
              <a:rPr kumimoji="0" lang="en-US" sz="2800" b="0" i="0" u="none" strike="noStrike" kern="1200" cap="none" spc="0" normalizeH="0" baseline="0" noProof="0" dirty="0">
                <a:ln>
                  <a:noFill/>
                </a:ln>
                <a:solidFill>
                  <a:srgbClr val="000000"/>
                </a:solidFill>
                <a:effectLst/>
                <a:uLnTx/>
                <a:uFillTx/>
                <a:latin typeface="+mn-lt"/>
                <a:ea typeface="+mn-ea"/>
                <a:cs typeface="+mn-cs"/>
              </a:rPr>
              <a:t>:</a:t>
            </a:r>
          </a:p>
          <a:p>
            <a:pPr marL="788670" marR="0" lvl="1" indent="-514350" algn="l" defTabSz="914400" rtl="0" eaLnBrk="1" fontAlgn="auto" latinLnBrk="0" hangingPunct="1">
              <a:lnSpc>
                <a:spcPct val="90000"/>
              </a:lnSpc>
              <a:spcBef>
                <a:spcPts val="800"/>
              </a:spcBef>
              <a:spcAft>
                <a:spcPts val="0"/>
              </a:spcAft>
              <a:buClr>
                <a:schemeClr val="accent1"/>
              </a:buClr>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Enter the URL in your browser address bar.</a:t>
            </a:r>
          </a:p>
          <a:p>
            <a:pPr marL="788670" marR="0" lvl="1" indent="-514350" algn="l" defTabSz="914400" rtl="0" eaLnBrk="1" fontAlgn="auto" latinLnBrk="0" hangingPunct="1">
              <a:lnSpc>
                <a:spcPct val="90000"/>
              </a:lnSpc>
              <a:spcBef>
                <a:spcPts val="800"/>
              </a:spcBef>
              <a:spcAft>
                <a:spcPts val="0"/>
              </a:spcAft>
              <a:buClr>
                <a:schemeClr val="accent1"/>
              </a:buClr>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Enter the workspace name.</a:t>
            </a:r>
          </a:p>
          <a:p>
            <a:pPr marL="788670" marR="0" lvl="1" indent="-514350" algn="l" defTabSz="914400" rtl="0" eaLnBrk="1" fontAlgn="auto" latinLnBrk="0" hangingPunct="1">
              <a:lnSpc>
                <a:spcPct val="90000"/>
              </a:lnSpc>
              <a:spcBef>
                <a:spcPts val="800"/>
              </a:spcBef>
              <a:spcAft>
                <a:spcPts val="0"/>
              </a:spcAft>
              <a:buClr>
                <a:schemeClr val="accent1"/>
              </a:buClr>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Enter the username and password.</a:t>
            </a:r>
          </a:p>
          <a:p>
            <a:pPr marL="788670" marR="0" lvl="1" indent="-514350" algn="l" defTabSz="914400" rtl="0" eaLnBrk="1" fontAlgn="auto" latinLnBrk="0" hangingPunct="1">
              <a:lnSpc>
                <a:spcPct val="90000"/>
              </a:lnSpc>
              <a:spcBef>
                <a:spcPts val="800"/>
              </a:spcBef>
              <a:spcAft>
                <a:spcPts val="0"/>
              </a:spcAft>
              <a:buClr>
                <a:schemeClr val="accent1"/>
              </a:buClr>
              <a:buSzTx/>
              <a:buFont typeface="+mj-lt"/>
              <a:buAutoNum type="arabicPeriod"/>
              <a:tabLst/>
              <a:defRPr/>
            </a:pPr>
            <a:r>
              <a:rPr kumimoji="0" lang="en-US" sz="2800" b="0" i="0" u="none" strike="noStrike" kern="1200" cap="none" spc="0" normalizeH="0" baseline="0" noProof="0" dirty="0">
                <a:ln>
                  <a:noFill/>
                </a:ln>
                <a:solidFill>
                  <a:srgbClr val="000000"/>
                </a:solidFill>
                <a:effectLst/>
                <a:uLnTx/>
                <a:uFillTx/>
                <a:latin typeface="+mn-lt"/>
                <a:ea typeface="+mn-ea"/>
                <a:cs typeface="+mn-cs"/>
              </a:rPr>
              <a:t>Click Sign In.</a:t>
            </a:r>
          </a:p>
        </p:txBody>
      </p:sp>
      <p:pic>
        <p:nvPicPr>
          <p:cNvPr id="3" name="Picture 2">
            <a:extLst>
              <a:ext uri="{FF2B5EF4-FFF2-40B4-BE49-F238E27FC236}">
                <a16:creationId xmlns:a16="http://schemas.microsoft.com/office/drawing/2014/main" id="{7537D1AC-56FD-404B-894F-F3569C4345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8260" y="686706"/>
            <a:ext cx="4435909" cy="5484587"/>
          </a:xfrm>
          <a:prstGeom prst="rect">
            <a:avLst/>
          </a:prstGeom>
          <a:ln>
            <a:solidFill>
              <a:schemeClr val="tx1"/>
            </a:solidFill>
          </a:ln>
        </p:spPr>
      </p:pic>
    </p:spTree>
    <p:extLst>
      <p:ext uri="{BB962C8B-B14F-4D97-AF65-F5344CB8AC3E}">
        <p14:creationId xmlns:p14="http://schemas.microsoft.com/office/powerpoint/2010/main" val="124490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1812" y="406400"/>
            <a:ext cx="11125200" cy="889000"/>
          </a:xfrm>
        </p:spPr>
        <p:txBody>
          <a:bodyPr anchor="t"/>
          <a:lstStyle/>
          <a:p>
            <a:r>
              <a:rPr lang="en-US" b="1" dirty="0"/>
              <a:t>Oracle APEX - Major Components</a:t>
            </a:r>
          </a:p>
        </p:txBody>
      </p:sp>
      <p:sp>
        <p:nvSpPr>
          <p:cNvPr id="5" name="Rectangle 4"/>
          <p:cNvSpPr/>
          <p:nvPr/>
        </p:nvSpPr>
        <p:spPr>
          <a:xfrm>
            <a:off x="989012" y="5753671"/>
            <a:ext cx="11944985" cy="400087"/>
          </a:xfrm>
          <a:prstGeom prst="rect">
            <a:avLst/>
          </a:prstGeom>
        </p:spPr>
        <p:txBody>
          <a:bodyPr wrap="square" lIns="121899" tIns="60949" rIns="121899" bIns="60949">
            <a:spAutoFit/>
          </a:bodyPr>
          <a:lstStyle/>
          <a:p>
            <a:r>
              <a:rPr lang="en-US" b="1" dirty="0">
                <a:solidFill>
                  <a:srgbClr val="000000"/>
                </a:solidFill>
                <a:latin typeface="Arial" panose="020B0604020202020204" pitchFamily="34" charset="0"/>
                <a:cs typeface="Arial" panose="020B0604020202020204" pitchFamily="34" charset="0"/>
              </a:rPr>
              <a:t>Comprehensive Development IDE, Web Application Development, and SQL Database Development</a:t>
            </a:r>
          </a:p>
        </p:txBody>
      </p:sp>
      <p:pic>
        <p:nvPicPr>
          <p:cNvPr id="3" name="Picture 2" descr="A screenshot of a social media post&#10;&#10;Description automatically generated">
            <a:extLst>
              <a:ext uri="{FF2B5EF4-FFF2-40B4-BE49-F238E27FC236}">
                <a16:creationId xmlns:a16="http://schemas.microsoft.com/office/drawing/2014/main" id="{3492837C-54AC-D948-AA7A-7191E4782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26" y="1447800"/>
            <a:ext cx="10866986" cy="3413624"/>
          </a:xfrm>
          <a:prstGeom prst="rect">
            <a:avLst/>
          </a:prstGeom>
          <a:noFill/>
          <a:ln>
            <a:solidFill>
              <a:schemeClr val="tx1"/>
            </a:solidFill>
          </a:ln>
        </p:spPr>
      </p:pic>
    </p:spTree>
    <p:extLst>
      <p:ext uri="{BB962C8B-B14F-4D97-AF65-F5344CB8AC3E}">
        <p14:creationId xmlns:p14="http://schemas.microsoft.com/office/powerpoint/2010/main" val="180528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31812" y="406400"/>
            <a:ext cx="11125200" cy="889000"/>
          </a:xfrm>
        </p:spPr>
        <p:txBody>
          <a:bodyPr anchor="t"/>
          <a:lstStyle/>
          <a:p>
            <a:r>
              <a:rPr lang="en-US" b="1" dirty="0"/>
              <a:t>Oracle APEX - App Builder</a:t>
            </a:r>
          </a:p>
        </p:txBody>
      </p:sp>
      <p:pic>
        <p:nvPicPr>
          <p:cNvPr id="5" name="Picture 4">
            <a:extLst>
              <a:ext uri="{FF2B5EF4-FFF2-40B4-BE49-F238E27FC236}">
                <a16:creationId xmlns:a16="http://schemas.microsoft.com/office/drawing/2014/main" id="{6CAFCB91-E42B-4544-84C9-C7B94B3527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2412" y="850900"/>
            <a:ext cx="9824665" cy="5207870"/>
          </a:xfrm>
          <a:prstGeom prst="rect">
            <a:avLst/>
          </a:prstGeom>
          <a:ln>
            <a:solidFill>
              <a:schemeClr val="tx1">
                <a:lumMod val="20000"/>
                <a:lumOff val="80000"/>
              </a:schemeClr>
            </a:solidFill>
          </a:ln>
        </p:spPr>
      </p:pic>
    </p:spTree>
    <p:extLst>
      <p:ext uri="{BB962C8B-B14F-4D97-AF65-F5344CB8AC3E}">
        <p14:creationId xmlns:p14="http://schemas.microsoft.com/office/powerpoint/2010/main" val="6061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31812" y="406400"/>
            <a:ext cx="11125200" cy="889000"/>
          </a:xfrm>
        </p:spPr>
        <p:txBody>
          <a:bodyPr anchor="t"/>
          <a:lstStyle/>
          <a:p>
            <a:r>
              <a:rPr lang="en-US" b="1" dirty="0"/>
              <a:t>Oracle APEX - SQL Workshop</a:t>
            </a:r>
          </a:p>
        </p:txBody>
      </p:sp>
      <p:sp>
        <p:nvSpPr>
          <p:cNvPr id="8" name="Rectangle 7"/>
          <p:cNvSpPr/>
          <p:nvPr/>
        </p:nvSpPr>
        <p:spPr>
          <a:xfrm>
            <a:off x="684212" y="5584150"/>
            <a:ext cx="10820400" cy="738642"/>
          </a:xfrm>
          <a:prstGeom prst="rect">
            <a:avLst/>
          </a:prstGeom>
        </p:spPr>
        <p:txBody>
          <a:bodyPr wrap="square" lIns="121899" tIns="60949" rIns="121899" bIns="60949">
            <a:spAutoFit/>
          </a:bodyPr>
          <a:lstStyle/>
          <a:p>
            <a:r>
              <a:rPr lang="en-US" sz="2000" b="1" dirty="0">
                <a:solidFill>
                  <a:srgbClr val="000000"/>
                </a:solidFill>
                <a:latin typeface="Arial" panose="020B0604020202020204" pitchFamily="34" charset="0"/>
                <a:cs typeface="Arial" panose="020B0604020202020204" pitchFamily="34" charset="0"/>
              </a:rPr>
              <a:t>Browser based maintenance of database objects and data</a:t>
            </a:r>
          </a:p>
          <a:p>
            <a:r>
              <a:rPr lang="en-US" sz="2000" b="1" dirty="0">
                <a:solidFill>
                  <a:srgbClr val="000000"/>
                </a:solidFill>
                <a:latin typeface="Arial" panose="020B0604020202020204" pitchFamily="34" charset="0"/>
                <a:cs typeface="Arial" panose="020B0604020202020204" pitchFamily="34" charset="0"/>
              </a:rPr>
              <a:t>Designed to meet application developers’ needs, especially in hosted environments</a:t>
            </a:r>
          </a:p>
        </p:txBody>
      </p:sp>
      <p:pic>
        <p:nvPicPr>
          <p:cNvPr id="5" name="Picture 4">
            <a:extLst>
              <a:ext uri="{FF2B5EF4-FFF2-40B4-BE49-F238E27FC236}">
                <a16:creationId xmlns:a16="http://schemas.microsoft.com/office/drawing/2014/main" id="{371AE351-6A14-4A44-AC09-9B4A4C06CA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6894" y="885026"/>
            <a:ext cx="8758518" cy="4567195"/>
          </a:xfrm>
          <a:prstGeom prst="rect">
            <a:avLst/>
          </a:prstGeom>
          <a:ln>
            <a:solidFill>
              <a:schemeClr val="tx1">
                <a:lumMod val="20000"/>
                <a:lumOff val="80000"/>
              </a:schemeClr>
            </a:solidFill>
          </a:ln>
        </p:spPr>
      </p:pic>
    </p:spTree>
    <p:extLst>
      <p:ext uri="{BB962C8B-B14F-4D97-AF65-F5344CB8AC3E}">
        <p14:creationId xmlns:p14="http://schemas.microsoft.com/office/powerpoint/2010/main" val="199125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lstStyle/>
          <a:p>
            <a:r>
              <a:rPr lang="en-US" b="1" dirty="0"/>
              <a:t>Oracle APEX - Team Development</a:t>
            </a:r>
          </a:p>
        </p:txBody>
      </p:sp>
      <p:sp>
        <p:nvSpPr>
          <p:cNvPr id="10" name="Rectangle 9"/>
          <p:cNvSpPr/>
          <p:nvPr/>
        </p:nvSpPr>
        <p:spPr>
          <a:xfrm>
            <a:off x="531812" y="1191395"/>
            <a:ext cx="6324600" cy="2339080"/>
          </a:xfrm>
          <a:prstGeom prst="rect">
            <a:avLst/>
          </a:prstGeom>
        </p:spPr>
        <p:txBody>
          <a:bodyPr wrap="square" lIns="121899" tIns="60949" rIns="121899" bIns="60949">
            <a:spAutoFit/>
          </a:bodyPr>
          <a:lstStyle/>
          <a:p>
            <a:pPr marL="285750" indent="-285750">
              <a:buFont typeface="Arial" panose="020B0604020202020204" pitchFamily="34" charset="0"/>
              <a:buChar char="•"/>
            </a:pPr>
            <a:r>
              <a:rPr lang="en-IN" sz="2400" dirty="0"/>
              <a:t>Use Team Development to track and manage issues in a conversational fashion. </a:t>
            </a:r>
          </a:p>
          <a:p>
            <a:pPr marL="285750" indent="-285750">
              <a:buFont typeface="Arial" panose="020B0604020202020204" pitchFamily="34" charset="0"/>
              <a:buChar char="•"/>
            </a:pPr>
            <a:r>
              <a:rPr lang="en-IN" sz="2400" dirty="0"/>
              <a:t>Create templates to provide users with starter text for issues and comments. </a:t>
            </a:r>
          </a:p>
          <a:p>
            <a:pPr marL="285750" indent="-285750">
              <a:buFont typeface="Arial" panose="020B0604020202020204" pitchFamily="34" charset="0"/>
              <a:buChar char="•"/>
            </a:pPr>
            <a:r>
              <a:rPr lang="en-IN" sz="2400" dirty="0"/>
              <a:t>Apply labels and label groups, assign issue owners, and set milestones</a:t>
            </a:r>
            <a:r>
              <a:rPr lang="en-IN" sz="2000" dirty="0"/>
              <a:t>.</a:t>
            </a:r>
            <a:endParaRPr lang="en-US" sz="2000" b="1" dirty="0">
              <a:solidFill>
                <a:srgbClr val="0000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D7DB616-2DA6-4147-A939-EE1848678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1219748"/>
            <a:ext cx="4953000" cy="46941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7225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Oracle APEX – App Gallery</a:t>
            </a:r>
          </a:p>
        </p:txBody>
      </p:sp>
      <p:pic>
        <p:nvPicPr>
          <p:cNvPr id="4" name="Picture 3">
            <a:extLst>
              <a:ext uri="{FF2B5EF4-FFF2-40B4-BE49-F238E27FC236}">
                <a16:creationId xmlns:a16="http://schemas.microsoft.com/office/drawing/2014/main" id="{95572866-DD4E-C54E-9DB1-AEEA287895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4812" y="883075"/>
            <a:ext cx="9435353" cy="5091850"/>
          </a:xfrm>
          <a:prstGeom prst="rect">
            <a:avLst/>
          </a:prstGeom>
          <a:ln>
            <a:solidFill>
              <a:schemeClr val="tx1">
                <a:lumMod val="20000"/>
                <a:lumOff val="80000"/>
              </a:schemeClr>
            </a:solidFill>
          </a:ln>
        </p:spPr>
      </p:pic>
    </p:spTree>
    <p:extLst>
      <p:ext uri="{BB962C8B-B14F-4D97-AF65-F5344CB8AC3E}">
        <p14:creationId xmlns:p14="http://schemas.microsoft.com/office/powerpoint/2010/main" val="4471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a:buNone/>
            </a:pPr>
            <a:r>
              <a:rPr lang="en-US" dirty="0">
                <a:solidFill>
                  <a:srgbClr val="000000"/>
                </a:solidFill>
              </a:rPr>
              <a:t>After completing this lesson, you should be able to:</a:t>
            </a:r>
          </a:p>
          <a:p>
            <a:pPr marL="501650" lvl="1">
              <a:buClr>
                <a:srgbClr val="FF0000"/>
              </a:buClr>
              <a:buFont typeface="Arial" pitchFamily="34" charset="0"/>
              <a:buChar char="•"/>
            </a:pPr>
            <a:r>
              <a:rPr lang="en-US" sz="2800" dirty="0">
                <a:solidFill>
                  <a:srgbClr val="000000"/>
                </a:solidFill>
              </a:rPr>
              <a:t>Describe Oracle APEX</a:t>
            </a:r>
          </a:p>
          <a:p>
            <a:pPr lvl="1">
              <a:buClr>
                <a:srgbClr val="FF0000"/>
              </a:buClr>
              <a:buFont typeface="Arial" pitchFamily="34" charset="0"/>
              <a:buChar char="•"/>
            </a:pPr>
            <a:r>
              <a:rPr lang="en-US" sz="2800" dirty="0">
                <a:solidFill>
                  <a:srgbClr val="000000"/>
                </a:solidFill>
              </a:rPr>
              <a:t>Explain the key features of Oracle APEX</a:t>
            </a:r>
          </a:p>
          <a:p>
            <a:pPr lvl="1">
              <a:buClr>
                <a:srgbClr val="FF0000"/>
              </a:buClr>
              <a:buFont typeface="Arial" pitchFamily="34" charset="0"/>
              <a:buChar char="•"/>
            </a:pPr>
            <a:r>
              <a:rPr lang="en-US" sz="2800" dirty="0">
                <a:solidFill>
                  <a:srgbClr val="000000"/>
                </a:solidFill>
              </a:rPr>
              <a:t>Describe low code application development</a:t>
            </a:r>
          </a:p>
          <a:p>
            <a:pPr lvl="1">
              <a:buClr>
                <a:srgbClr val="FF0000"/>
              </a:buClr>
              <a:buFont typeface="Arial" pitchFamily="34" charset="0"/>
              <a:buChar char="•"/>
            </a:pPr>
            <a:r>
              <a:rPr lang="en-US" sz="2800" dirty="0">
                <a:solidFill>
                  <a:srgbClr val="000000"/>
                </a:solidFill>
              </a:rPr>
              <a:t>List and describe the components of Oracle APEX</a:t>
            </a:r>
          </a:p>
          <a:p>
            <a:pPr lvl="1">
              <a:buClr>
                <a:srgbClr val="FF0000"/>
              </a:buClr>
              <a:buFont typeface="Arial" pitchFamily="34" charset="0"/>
              <a:buChar char="•"/>
            </a:pPr>
            <a:r>
              <a:rPr lang="en-US" sz="2800" dirty="0">
                <a:solidFill>
                  <a:srgbClr val="000000"/>
                </a:solidFill>
              </a:rPr>
              <a:t>Describe Oracle APEX architecture</a:t>
            </a:r>
          </a:p>
          <a:p>
            <a:pPr lvl="1">
              <a:buClr>
                <a:srgbClr val="FF0000"/>
              </a:buClr>
              <a:buFont typeface="Arial" pitchFamily="34" charset="0"/>
              <a:buChar char="•"/>
            </a:pPr>
            <a:r>
              <a:rPr lang="en-US" sz="2800" dirty="0">
                <a:solidFill>
                  <a:srgbClr val="000000"/>
                </a:solidFill>
              </a:rPr>
              <a:t>Log in to Oracle APEX</a:t>
            </a:r>
          </a:p>
          <a:p>
            <a:pPr lvl="1">
              <a:buClr>
                <a:srgbClr val="FF0000"/>
              </a:buClr>
              <a:buFont typeface="Arial" pitchFamily="34" charset="0"/>
              <a:buChar char="•"/>
            </a:pPr>
            <a:r>
              <a:rPr lang="en-US" sz="2800" dirty="0">
                <a:solidFill>
                  <a:srgbClr val="000000"/>
                </a:solidFill>
              </a:rPr>
              <a:t>Install and run a packaged app</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015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Installing a Packaged App</a:t>
            </a:r>
          </a:p>
        </p:txBody>
      </p:sp>
      <p:pic>
        <p:nvPicPr>
          <p:cNvPr id="5" name="Picture 4">
            <a:extLst>
              <a:ext uri="{FF2B5EF4-FFF2-40B4-BE49-F238E27FC236}">
                <a16:creationId xmlns:a16="http://schemas.microsoft.com/office/drawing/2014/main" id="{C0C0BFD7-8108-3247-97C4-3B7DFFC13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2412" y="3437022"/>
            <a:ext cx="9144000" cy="2738499"/>
          </a:xfrm>
          <a:prstGeom prst="rect">
            <a:avLst/>
          </a:prstGeom>
          <a:ln>
            <a:solidFill>
              <a:srgbClr val="FF0000"/>
            </a:solidFill>
          </a:ln>
        </p:spPr>
      </p:pic>
      <p:sp>
        <p:nvSpPr>
          <p:cNvPr id="10" name="Oval 144">
            <a:extLst>
              <a:ext uri="{FF2B5EF4-FFF2-40B4-BE49-F238E27FC236}">
                <a16:creationId xmlns:a16="http://schemas.microsoft.com/office/drawing/2014/main" id="{70F906D8-9404-A246-9AE6-517A3E5AE361}"/>
              </a:ext>
            </a:extLst>
          </p:cNvPr>
          <p:cNvSpPr>
            <a:spLocks noChangeArrowheads="1"/>
          </p:cNvSpPr>
          <p:nvPr/>
        </p:nvSpPr>
        <p:spPr bwMode="blackWhite">
          <a:xfrm>
            <a:off x="10483849" y="380085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4" name="Picture 3" descr="A screenshot of a cell phone&#10;&#10;Description automatically generated">
            <a:extLst>
              <a:ext uri="{FF2B5EF4-FFF2-40B4-BE49-F238E27FC236}">
                <a16:creationId xmlns:a16="http://schemas.microsoft.com/office/drawing/2014/main" id="{BA2F31A4-E156-D34A-917F-7140FC2FD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545" y="970534"/>
            <a:ext cx="9144000" cy="2363619"/>
          </a:xfrm>
          <a:prstGeom prst="rect">
            <a:avLst/>
          </a:prstGeom>
          <a:ln>
            <a:solidFill>
              <a:srgbClr val="FF0000"/>
            </a:solidFill>
          </a:ln>
        </p:spPr>
      </p:pic>
      <p:sp>
        <p:nvSpPr>
          <p:cNvPr id="11" name="Oval 144">
            <a:extLst>
              <a:ext uri="{FF2B5EF4-FFF2-40B4-BE49-F238E27FC236}">
                <a16:creationId xmlns:a16="http://schemas.microsoft.com/office/drawing/2014/main" id="{1EA74096-ACC0-3441-B3FD-0432CDF06D67}"/>
              </a:ext>
            </a:extLst>
          </p:cNvPr>
          <p:cNvSpPr>
            <a:spLocks noChangeArrowheads="1"/>
          </p:cNvSpPr>
          <p:nvPr/>
        </p:nvSpPr>
        <p:spPr bwMode="blackWhite">
          <a:xfrm>
            <a:off x="10500203" y="12941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6217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Installing a Packaged App</a:t>
            </a:r>
          </a:p>
        </p:txBody>
      </p:sp>
      <p:pic>
        <p:nvPicPr>
          <p:cNvPr id="3" name="Picture 2">
            <a:extLst>
              <a:ext uri="{FF2B5EF4-FFF2-40B4-BE49-F238E27FC236}">
                <a16:creationId xmlns:a16="http://schemas.microsoft.com/office/drawing/2014/main" id="{0999D46A-684F-E44A-B8B5-E8135DD3E6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711" y="938153"/>
            <a:ext cx="4215301" cy="1800284"/>
          </a:xfrm>
          <a:prstGeom prst="rect">
            <a:avLst/>
          </a:prstGeom>
          <a:ln>
            <a:solidFill>
              <a:srgbClr val="FF0000"/>
            </a:solidFill>
          </a:ln>
        </p:spPr>
      </p:pic>
      <p:pic>
        <p:nvPicPr>
          <p:cNvPr id="5" name="Picture 4">
            <a:extLst>
              <a:ext uri="{FF2B5EF4-FFF2-40B4-BE49-F238E27FC236}">
                <a16:creationId xmlns:a16="http://schemas.microsoft.com/office/drawing/2014/main" id="{F4ABD8B1-C3A4-2B4A-B6B5-09BCEF53CA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711" y="2895600"/>
            <a:ext cx="4215301" cy="3307127"/>
          </a:xfrm>
          <a:prstGeom prst="rect">
            <a:avLst/>
          </a:prstGeom>
          <a:ln>
            <a:solidFill>
              <a:srgbClr val="FF0000"/>
            </a:solidFill>
          </a:ln>
        </p:spPr>
      </p:pic>
      <p:pic>
        <p:nvPicPr>
          <p:cNvPr id="13" name="Picture 12">
            <a:extLst>
              <a:ext uri="{FF2B5EF4-FFF2-40B4-BE49-F238E27FC236}">
                <a16:creationId xmlns:a16="http://schemas.microsoft.com/office/drawing/2014/main" id="{CF61F86C-941B-074B-B398-EEB07DEA940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83714" y="938153"/>
            <a:ext cx="6121400" cy="4813300"/>
          </a:xfrm>
          <a:prstGeom prst="rect">
            <a:avLst/>
          </a:prstGeom>
          <a:ln>
            <a:solidFill>
              <a:srgbClr val="FF0000"/>
            </a:solidFill>
          </a:ln>
        </p:spPr>
      </p:pic>
      <p:sp>
        <p:nvSpPr>
          <p:cNvPr id="14" name="Oval 144">
            <a:extLst>
              <a:ext uri="{FF2B5EF4-FFF2-40B4-BE49-F238E27FC236}">
                <a16:creationId xmlns:a16="http://schemas.microsoft.com/office/drawing/2014/main" id="{4EADECAE-CACB-6449-9660-5F954E3DA67A}"/>
              </a:ext>
            </a:extLst>
          </p:cNvPr>
          <p:cNvSpPr>
            <a:spLocks noChangeArrowheads="1"/>
          </p:cNvSpPr>
          <p:nvPr/>
        </p:nvSpPr>
        <p:spPr bwMode="blackWhite">
          <a:xfrm>
            <a:off x="11422551" y="407733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5" name="Oval 144">
            <a:extLst>
              <a:ext uri="{FF2B5EF4-FFF2-40B4-BE49-F238E27FC236}">
                <a16:creationId xmlns:a16="http://schemas.microsoft.com/office/drawing/2014/main" id="{EA6FC643-F93C-B54A-8679-F2FCF17BB15A}"/>
              </a:ext>
            </a:extLst>
          </p:cNvPr>
          <p:cNvSpPr>
            <a:spLocks noChangeArrowheads="1"/>
          </p:cNvSpPr>
          <p:nvPr/>
        </p:nvSpPr>
        <p:spPr bwMode="blackWhite">
          <a:xfrm>
            <a:off x="4652843" y="410540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6" name="Oval 144">
            <a:extLst>
              <a:ext uri="{FF2B5EF4-FFF2-40B4-BE49-F238E27FC236}">
                <a16:creationId xmlns:a16="http://schemas.microsoft.com/office/drawing/2014/main" id="{8BF1E8BB-8728-7646-8E74-56B74272E0DF}"/>
              </a:ext>
            </a:extLst>
          </p:cNvPr>
          <p:cNvSpPr>
            <a:spLocks noChangeArrowheads="1"/>
          </p:cNvSpPr>
          <p:nvPr/>
        </p:nvSpPr>
        <p:spPr bwMode="blackWhite">
          <a:xfrm>
            <a:off x="4612862" y="17303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20465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Running the Packaged App</a:t>
            </a:r>
          </a:p>
        </p:txBody>
      </p:sp>
      <p:pic>
        <p:nvPicPr>
          <p:cNvPr id="3" name="Picture 2">
            <a:extLst>
              <a:ext uri="{FF2B5EF4-FFF2-40B4-BE49-F238E27FC236}">
                <a16:creationId xmlns:a16="http://schemas.microsoft.com/office/drawing/2014/main" id="{9393E796-8E90-B844-8FA7-DDDCC3C7A3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637" y="895016"/>
            <a:ext cx="4433346" cy="1571822"/>
          </a:xfrm>
          <a:prstGeom prst="rect">
            <a:avLst/>
          </a:prstGeom>
          <a:ln>
            <a:solidFill>
              <a:srgbClr val="FF0000"/>
            </a:solidFill>
          </a:ln>
        </p:spPr>
      </p:pic>
      <p:pic>
        <p:nvPicPr>
          <p:cNvPr id="9" name="Picture 8">
            <a:extLst>
              <a:ext uri="{FF2B5EF4-FFF2-40B4-BE49-F238E27FC236}">
                <a16:creationId xmlns:a16="http://schemas.microsoft.com/office/drawing/2014/main" id="{4F0C6AEB-1306-4043-AAE1-B42148D4BA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410" y="2723022"/>
            <a:ext cx="3733800" cy="3227930"/>
          </a:xfrm>
          <a:prstGeom prst="rect">
            <a:avLst/>
          </a:prstGeom>
          <a:ln>
            <a:solidFill>
              <a:srgbClr val="FF0000"/>
            </a:solidFill>
          </a:ln>
        </p:spPr>
      </p:pic>
      <p:pic>
        <p:nvPicPr>
          <p:cNvPr id="11" name="Picture 10">
            <a:extLst>
              <a:ext uri="{FF2B5EF4-FFF2-40B4-BE49-F238E27FC236}">
                <a16:creationId xmlns:a16="http://schemas.microsoft.com/office/drawing/2014/main" id="{C2094527-64EB-3243-BEF4-389DBB2976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87449" y="1680927"/>
            <a:ext cx="6675002" cy="4030552"/>
          </a:xfrm>
          <a:prstGeom prst="rect">
            <a:avLst/>
          </a:prstGeom>
          <a:ln>
            <a:solidFill>
              <a:srgbClr val="FF0000"/>
            </a:solidFill>
          </a:ln>
        </p:spPr>
      </p:pic>
      <p:sp>
        <p:nvSpPr>
          <p:cNvPr id="12" name="Oval 144">
            <a:extLst>
              <a:ext uri="{FF2B5EF4-FFF2-40B4-BE49-F238E27FC236}">
                <a16:creationId xmlns:a16="http://schemas.microsoft.com/office/drawing/2014/main" id="{47DFE4D8-9640-0444-AD92-52AE1141603C}"/>
              </a:ext>
            </a:extLst>
          </p:cNvPr>
          <p:cNvSpPr>
            <a:spLocks noChangeArrowheads="1"/>
          </p:cNvSpPr>
          <p:nvPr/>
        </p:nvSpPr>
        <p:spPr bwMode="blackWhite">
          <a:xfrm>
            <a:off x="4346253" y="367605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3" name="Oval 144">
            <a:extLst>
              <a:ext uri="{FF2B5EF4-FFF2-40B4-BE49-F238E27FC236}">
                <a16:creationId xmlns:a16="http://schemas.microsoft.com/office/drawing/2014/main" id="{E768AB33-D71D-D444-9091-15B392017EFD}"/>
              </a:ext>
            </a:extLst>
          </p:cNvPr>
          <p:cNvSpPr>
            <a:spLocks noChangeArrowheads="1"/>
          </p:cNvSpPr>
          <p:nvPr/>
        </p:nvSpPr>
        <p:spPr bwMode="blackWhite">
          <a:xfrm>
            <a:off x="4732893" y="101064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82730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490076" y="1514719"/>
            <a:ext cx="5385621" cy="5467363"/>
          </a:xfrm>
          <a:prstGeom prst="rect">
            <a:avLst/>
          </a:prstGeom>
          <a:noFill/>
          <a:ln w="9525">
            <a:noFill/>
            <a:round/>
            <a:headEnd/>
            <a:tailEnd/>
          </a:ln>
        </p:spPr>
        <p:txBody>
          <a:bodyPr lIns="122762" tIns="61381" rIns="122762" bIns="61381"/>
          <a:lstStyle/>
          <a:p>
            <a:pPr marL="291815" indent="-291815">
              <a:spcBef>
                <a:spcPts val="799"/>
              </a:spcBef>
              <a:buClr>
                <a:schemeClr val="tx1">
                  <a:lumMod val="60000"/>
                  <a:lumOff val="40000"/>
                </a:schemeClr>
              </a:buClr>
              <a:buSzPct val="100000"/>
              <a:buFont typeface="Arial" pitchFamily="34" charset="0"/>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Over 500,00 developers worldwide</a:t>
            </a:r>
          </a:p>
          <a:p>
            <a:pPr marL="748650" lvl="1" indent="-291815">
              <a:spcBef>
                <a:spcPts val="799"/>
              </a:spcBef>
              <a:buClr>
                <a:schemeClr val="tx1">
                  <a:lumMod val="60000"/>
                  <a:lumOff val="40000"/>
                </a:schemeClr>
              </a:buClr>
              <a:buSzPct val="100000"/>
              <a:buFont typeface="Arial" pitchFamily="34" charset="0"/>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1998" dirty="0"/>
              <a:t>Estimated from support requests, downloads, conferences, discussion forum activity</a:t>
            </a:r>
          </a:p>
          <a:p>
            <a:pPr marL="291815" indent="-291815">
              <a:spcBef>
                <a:spcPts val="799"/>
              </a:spcBef>
              <a:buClr>
                <a:schemeClr val="tx1">
                  <a:lumMod val="60000"/>
                  <a:lumOff val="40000"/>
                </a:schemeClr>
              </a:buClr>
              <a:buSzPct val="100000"/>
              <a:buFont typeface="Arial" pitchFamily="34" charset="0"/>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More than 100 active bloggers </a:t>
            </a:r>
            <a:br>
              <a:rPr lang="en-US" sz="2398" dirty="0"/>
            </a:br>
            <a:r>
              <a:rPr lang="en-US" sz="2398" dirty="0"/>
              <a:t>http://odtug.com/apex</a:t>
            </a:r>
          </a:p>
          <a:p>
            <a:pPr marL="291815" indent="-291815">
              <a:spcBef>
                <a:spcPts val="799"/>
              </a:spcBef>
              <a:buClr>
                <a:schemeClr val="tx1">
                  <a:lumMod val="60000"/>
                  <a:lumOff val="40000"/>
                </a:schemeClr>
              </a:buClr>
              <a:buSzPct val="100000"/>
              <a:buFont typeface="Arial" pitchFamily="34" charset="0"/>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hlinkClick r:id="rId3"/>
              </a:rPr>
              <a:t>http://</a:t>
            </a:r>
            <a:r>
              <a:rPr lang="en-US" sz="2398" dirty="0" err="1">
                <a:hlinkClick r:id="rId3"/>
              </a:rPr>
              <a:t>apex.oracle.com</a:t>
            </a:r>
            <a:r>
              <a:rPr lang="en-US" sz="2398" dirty="0">
                <a:hlinkClick r:id="rId3"/>
              </a:rPr>
              <a:t>/community</a:t>
            </a:r>
            <a:br>
              <a:rPr lang="en-US" sz="2398" dirty="0">
                <a:hlinkClick r:id="rId3"/>
              </a:rPr>
            </a:br>
            <a:r>
              <a:rPr lang="en-US" sz="2398" dirty="0"/>
              <a:t>Consulting companies, books, success stories, quotes, commercial apps</a:t>
            </a:r>
          </a:p>
        </p:txBody>
      </p:sp>
      <p:sp>
        <p:nvSpPr>
          <p:cNvPr id="20" name="Shape 639"/>
          <p:cNvSpPr/>
          <p:nvPr/>
        </p:nvSpPr>
        <p:spPr>
          <a:xfrm>
            <a:off x="536575" y="914400"/>
            <a:ext cx="11048998" cy="42473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marL="228600" indent="-228600">
              <a:lnSpc>
                <a:spcPct val="90000"/>
              </a:lnSpc>
              <a:spcBef>
                <a:spcPts val="1200"/>
              </a:spcBef>
              <a:defRPr sz="2400" b="1">
                <a:solidFill>
                  <a:schemeClr val="accent1"/>
                </a:solidFill>
              </a:defRPr>
            </a:lvl1pPr>
          </a:lstStyle>
          <a:p>
            <a:r>
              <a:rPr lang="en-US" dirty="0"/>
              <a:t>Community</a:t>
            </a:r>
            <a:endParaRPr dirty="0"/>
          </a:p>
        </p:txBody>
      </p:sp>
      <p:sp>
        <p:nvSpPr>
          <p:cNvPr id="21" name="Shape 610"/>
          <p:cNvSpPr>
            <a:spLocks noGrp="1"/>
          </p:cNvSpPr>
          <p:nvPr>
            <p:ph type="title"/>
          </p:nvPr>
        </p:nvSpPr>
        <p:spPr>
          <a:xfrm>
            <a:off x="536575" y="406400"/>
            <a:ext cx="11125201" cy="889000"/>
          </a:xfrm>
          <a:prstGeom prst="rect">
            <a:avLst/>
          </a:prstGeom>
        </p:spPr>
        <p:txBody>
          <a:bodyPr anchor="t"/>
          <a:lstStyle/>
          <a:p>
            <a:r>
              <a:rPr b="1" dirty="0"/>
              <a:t>Oracle </a:t>
            </a:r>
            <a:r>
              <a:rPr lang="en-US" b="1" dirty="0"/>
              <a:t>APEX - Community</a:t>
            </a:r>
            <a:endParaRPr b="1" dirty="0"/>
          </a:p>
        </p:txBody>
      </p:sp>
      <p:pic>
        <p:nvPicPr>
          <p:cNvPr id="3" name="Picture 2">
            <a:extLst>
              <a:ext uri="{FF2B5EF4-FFF2-40B4-BE49-F238E27FC236}">
                <a16:creationId xmlns:a16="http://schemas.microsoft.com/office/drawing/2014/main" id="{8822B543-3D52-E845-8A1D-8690E99451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38014" y="1263316"/>
            <a:ext cx="6032869" cy="3766283"/>
          </a:xfrm>
          <a:prstGeom prst="rect">
            <a:avLst/>
          </a:prstGeom>
          <a:ln>
            <a:solidFill>
              <a:schemeClr val="tx1">
                <a:lumMod val="40000"/>
                <a:lumOff val="60000"/>
              </a:schemeClr>
            </a:solidFill>
          </a:ln>
        </p:spPr>
      </p:pic>
    </p:spTree>
    <p:extLst>
      <p:ext uri="{BB962C8B-B14F-4D97-AF65-F5344CB8AC3E}">
        <p14:creationId xmlns:p14="http://schemas.microsoft.com/office/powerpoint/2010/main" val="1937744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903"/>
          <p:cNvSpPr>
            <a:spLocks noGrp="1"/>
          </p:cNvSpPr>
          <p:nvPr>
            <p:ph type="title"/>
          </p:nvPr>
        </p:nvSpPr>
        <p:spPr>
          <a:xfrm>
            <a:off x="595951" y="1273298"/>
            <a:ext cx="3980811" cy="889000"/>
          </a:xfrm>
          <a:prstGeom prst="rect">
            <a:avLst/>
          </a:prstGeom>
        </p:spPr>
        <p:txBody>
          <a:bodyPr/>
          <a:lstStyle/>
          <a:p>
            <a:r>
              <a:rPr lang="en-US" dirty="0"/>
              <a:t>http://</a:t>
            </a:r>
            <a:r>
              <a:rPr lang="en-US" dirty="0" err="1"/>
              <a:t>apex.world</a:t>
            </a:r>
            <a:endParaRPr dirty="0"/>
          </a:p>
        </p:txBody>
      </p:sp>
      <p:sp>
        <p:nvSpPr>
          <p:cNvPr id="14" name="Text Box 2"/>
          <p:cNvSpPr txBox="1">
            <a:spLocks noChangeArrowheads="1"/>
          </p:cNvSpPr>
          <p:nvPr/>
        </p:nvSpPr>
        <p:spPr bwMode="auto">
          <a:xfrm>
            <a:off x="490077" y="2291938"/>
            <a:ext cx="4765096" cy="3752603"/>
          </a:xfrm>
          <a:prstGeom prst="rect">
            <a:avLst/>
          </a:prstGeom>
          <a:noFill/>
          <a:ln w="9525">
            <a:noFill/>
            <a:round/>
            <a:headEnd/>
            <a:tailEnd/>
          </a:ln>
        </p:spPr>
        <p:txBody>
          <a:bodyPr lIns="122762" tIns="61381" rIns="122762" bIns="61381"/>
          <a:lstStyle/>
          <a:p>
            <a:pPr>
              <a:spcBef>
                <a:spcPts val="799"/>
              </a:spcBef>
              <a:buClr>
                <a:schemeClr val="tx1"/>
              </a:buClr>
              <a:buSzPct val="100000"/>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Community-authored site providing:</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Plug-ins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Slack discussion channels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Twitter feeds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News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Jobs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a:t>Conferences</a:t>
            </a:r>
          </a:p>
          <a:p>
            <a:pPr marL="799460" lvl="1" indent="-342626">
              <a:spcBef>
                <a:spcPts val="799"/>
              </a:spcBef>
              <a:buClr>
                <a:schemeClr val="tx1">
                  <a:lumMod val="60000"/>
                  <a:lumOff val="40000"/>
                </a:schemeClr>
              </a:buClr>
              <a:buSzPct val="100000"/>
              <a:buFont typeface="Arial"/>
              <a:buChar char="•"/>
              <a:tabLst>
                <a:tab pos="291815" algn="l"/>
                <a:tab pos="888133" algn="l"/>
                <a:tab pos="1486567" algn="l"/>
                <a:tab pos="2084999" algn="l"/>
                <a:tab pos="2683433" algn="l"/>
                <a:tab pos="3281864" algn="l"/>
                <a:tab pos="3880297" algn="l"/>
                <a:tab pos="4478729" algn="l"/>
                <a:tab pos="5077163" algn="l"/>
                <a:tab pos="5675595" algn="l"/>
                <a:tab pos="6274029" algn="l"/>
                <a:tab pos="6872461" algn="l"/>
                <a:tab pos="7470894" algn="l"/>
                <a:tab pos="8069325" algn="l"/>
                <a:tab pos="8667759" algn="l"/>
                <a:tab pos="9266191" algn="l"/>
                <a:tab pos="9864625" algn="l"/>
                <a:tab pos="10463057" algn="l"/>
                <a:tab pos="11061490" algn="l"/>
                <a:tab pos="11659923" algn="l"/>
                <a:tab pos="12258355" algn="l"/>
              </a:tabLst>
            </a:pPr>
            <a:r>
              <a:rPr lang="en-US" sz="2398" dirty="0" err="1"/>
              <a:t>Meetups</a:t>
            </a:r>
            <a:endParaRPr lang="en-US" sz="2398" dirty="0"/>
          </a:p>
        </p:txBody>
      </p:sp>
      <p:sp>
        <p:nvSpPr>
          <p:cNvPr id="16" name="Shape 639"/>
          <p:cNvSpPr/>
          <p:nvPr/>
        </p:nvSpPr>
        <p:spPr>
          <a:xfrm>
            <a:off x="460373" y="914400"/>
            <a:ext cx="11125200" cy="4247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28600" indent="-228600">
              <a:lnSpc>
                <a:spcPct val="90000"/>
              </a:lnSpc>
              <a:spcBef>
                <a:spcPts val="1200"/>
              </a:spcBef>
              <a:defRPr sz="2400" b="1">
                <a:solidFill>
                  <a:schemeClr val="accent1"/>
                </a:solidFill>
              </a:defRPr>
            </a:lvl1pPr>
          </a:lstStyle>
          <a:p>
            <a:r>
              <a:rPr lang="en-US" dirty="0"/>
              <a:t>Community site built by the community for the community</a:t>
            </a:r>
            <a:endParaRPr dirty="0"/>
          </a:p>
        </p:txBody>
      </p:sp>
      <p:sp>
        <p:nvSpPr>
          <p:cNvPr id="17" name="Shape 610"/>
          <p:cNvSpPr txBox="1">
            <a:spLocks/>
          </p:cNvSpPr>
          <p:nvPr/>
        </p:nvSpPr>
        <p:spPr>
          <a:xfrm>
            <a:off x="536575" y="406400"/>
            <a:ext cx="11125201" cy="88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1pPr>
            <a:lvl2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2pPr>
            <a:lvl3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3pPr>
            <a:lvl4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4pPr>
            <a:lvl5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5pPr>
            <a:lvl6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6pPr>
            <a:lvl7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7pPr>
            <a:lvl8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8pPr>
            <a:lvl9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9pPr>
          </a:lstStyle>
          <a:p>
            <a:pPr hangingPunct="1"/>
            <a:r>
              <a:rPr lang="en-US" b="1" dirty="0"/>
              <a:t>Oracle APEX - Community</a:t>
            </a:r>
          </a:p>
        </p:txBody>
      </p:sp>
      <p:pic>
        <p:nvPicPr>
          <p:cNvPr id="3" name="Picture 2">
            <a:extLst>
              <a:ext uri="{FF2B5EF4-FFF2-40B4-BE49-F238E27FC236}">
                <a16:creationId xmlns:a16="http://schemas.microsoft.com/office/drawing/2014/main" id="{D1AE6DEE-1F7B-9E40-BFD4-7CC54DBB47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5511" y="1795379"/>
            <a:ext cx="6738335" cy="4041720"/>
          </a:xfrm>
          <a:prstGeom prst="rect">
            <a:avLst/>
          </a:prstGeom>
          <a:ln>
            <a:solidFill>
              <a:schemeClr val="tx1">
                <a:lumMod val="20000"/>
                <a:lumOff val="80000"/>
              </a:schemeClr>
            </a:solidFill>
          </a:ln>
        </p:spPr>
      </p:pic>
    </p:spTree>
    <p:extLst>
      <p:ext uri="{BB962C8B-B14F-4D97-AF65-F5344CB8AC3E}">
        <p14:creationId xmlns:p14="http://schemas.microsoft.com/office/powerpoint/2010/main" val="561202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b="1" dirty="0"/>
              <a:t>Oracle APEX</a:t>
            </a:r>
          </a:p>
          <a:p>
            <a:endParaRPr lang="en-US" b="1" dirty="0"/>
          </a:p>
          <a:p>
            <a:r>
              <a:rPr lang="en-US" sz="4400" b="1" dirty="0"/>
              <a:t>Examples of How Oracle Uses Oracle APEX</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74503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IN" smtClean="0"/>
              <a:pPr/>
              <a:t>36</a:t>
            </a:fld>
            <a:endParaRPr lang="uk-UA" dirty="0"/>
          </a:p>
        </p:txBody>
      </p:sp>
      <p:sp>
        <p:nvSpPr>
          <p:cNvPr id="11" name="Content Placeholder 3"/>
          <p:cNvSpPr>
            <a:spLocks noGrp="1"/>
          </p:cNvSpPr>
          <p:nvPr>
            <p:ph sz="half" idx="4294967295"/>
          </p:nvPr>
        </p:nvSpPr>
        <p:spPr>
          <a:xfrm>
            <a:off x="502889" y="878097"/>
            <a:ext cx="10849323" cy="424921"/>
          </a:xfrm>
          <a:prstGeom prst="rect">
            <a:avLst/>
          </a:prstGeom>
        </p:spPr>
        <p:txBody>
          <a:bodyPr/>
          <a:lstStyle/>
          <a:p>
            <a:pPr marL="0" indent="0">
              <a:buNone/>
            </a:pPr>
            <a:r>
              <a:rPr lang="en-US" b="1" u="sng" dirty="0">
                <a:solidFill>
                  <a:srgbClr val="0A01BF"/>
                </a:solidFill>
              </a:rPr>
              <a:t>https://asktom.oracle.com</a:t>
            </a:r>
          </a:p>
        </p:txBody>
      </p:sp>
      <p:sp>
        <p:nvSpPr>
          <p:cNvPr id="12" name="Title 1"/>
          <p:cNvSpPr>
            <a:spLocks noGrp="1"/>
          </p:cNvSpPr>
          <p:nvPr>
            <p:ph type="title"/>
          </p:nvPr>
        </p:nvSpPr>
        <p:spPr>
          <a:xfrm>
            <a:off x="502888" y="268101"/>
            <a:ext cx="10840859" cy="576345"/>
          </a:xfrm>
        </p:spPr>
        <p:txBody>
          <a:bodyPr/>
          <a:lstStyle/>
          <a:p>
            <a:r>
              <a:rPr lang="en-GB" dirty="0"/>
              <a:t>Oracle Ask Tom [Internet Application]</a:t>
            </a:r>
            <a:endParaRPr lang="en-US" dirty="0"/>
          </a:p>
        </p:txBody>
      </p:sp>
      <p:pic>
        <p:nvPicPr>
          <p:cNvPr id="8" name="Picture 7">
            <a:extLst>
              <a:ext uri="{FF2B5EF4-FFF2-40B4-BE49-F238E27FC236}">
                <a16:creationId xmlns:a16="http://schemas.microsoft.com/office/drawing/2014/main" id="{67BE7263-6170-324E-BFAC-E5D39E5C2D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1612" y="1303018"/>
            <a:ext cx="8028097" cy="4992900"/>
          </a:xfrm>
          <a:prstGeom prst="rect">
            <a:avLst/>
          </a:prstGeom>
          <a:ln>
            <a:solidFill>
              <a:schemeClr val="tx1">
                <a:lumMod val="20000"/>
                <a:lumOff val="80000"/>
              </a:schemeClr>
            </a:solidFill>
          </a:ln>
        </p:spPr>
      </p:pic>
    </p:spTree>
    <p:extLst>
      <p:ext uri="{BB962C8B-B14F-4D97-AF65-F5344CB8AC3E}">
        <p14:creationId xmlns:p14="http://schemas.microsoft.com/office/powerpoint/2010/main" val="54396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IN" smtClean="0"/>
              <a:pPr/>
              <a:t>37</a:t>
            </a:fld>
            <a:endParaRPr lang="uk-UA" dirty="0"/>
          </a:p>
        </p:txBody>
      </p:sp>
      <p:sp>
        <p:nvSpPr>
          <p:cNvPr id="11" name="Content Placeholder 3"/>
          <p:cNvSpPr>
            <a:spLocks noGrp="1"/>
          </p:cNvSpPr>
          <p:nvPr>
            <p:ph sz="half" idx="4294967295"/>
          </p:nvPr>
        </p:nvSpPr>
        <p:spPr>
          <a:xfrm>
            <a:off x="502889" y="878097"/>
            <a:ext cx="10849323" cy="424921"/>
          </a:xfrm>
          <a:prstGeom prst="rect">
            <a:avLst/>
          </a:prstGeom>
        </p:spPr>
        <p:txBody>
          <a:bodyPr/>
          <a:lstStyle/>
          <a:p>
            <a:pPr marL="0" indent="0">
              <a:buNone/>
            </a:pPr>
            <a:r>
              <a:rPr lang="en-US" b="1" u="sng" dirty="0">
                <a:solidFill>
                  <a:srgbClr val="0A01BF"/>
                </a:solidFill>
              </a:rPr>
              <a:t>https://container-registry.oracle.com</a:t>
            </a:r>
          </a:p>
        </p:txBody>
      </p:sp>
      <p:sp>
        <p:nvSpPr>
          <p:cNvPr id="12" name="Title 1"/>
          <p:cNvSpPr>
            <a:spLocks noGrp="1"/>
          </p:cNvSpPr>
          <p:nvPr>
            <p:ph type="title"/>
          </p:nvPr>
        </p:nvSpPr>
        <p:spPr>
          <a:xfrm>
            <a:off x="502888" y="268101"/>
            <a:ext cx="10840859" cy="576345"/>
          </a:xfrm>
        </p:spPr>
        <p:txBody>
          <a:bodyPr/>
          <a:lstStyle/>
          <a:p>
            <a:r>
              <a:rPr lang="en-GB" dirty="0"/>
              <a:t>Oracle Container Registry [Internet Application]</a:t>
            </a:r>
            <a:endParaRPr lang="en-US" dirty="0"/>
          </a:p>
        </p:txBody>
      </p:sp>
      <p:pic>
        <p:nvPicPr>
          <p:cNvPr id="5" name="Picture 4">
            <a:extLst>
              <a:ext uri="{FF2B5EF4-FFF2-40B4-BE49-F238E27FC236}">
                <a16:creationId xmlns:a16="http://schemas.microsoft.com/office/drawing/2014/main" id="{C0D57A6C-70E2-4E40-A5A8-97160FE803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3012" y="1303018"/>
            <a:ext cx="8001000" cy="5036546"/>
          </a:xfrm>
          <a:prstGeom prst="rect">
            <a:avLst/>
          </a:prstGeom>
          <a:ln>
            <a:solidFill>
              <a:schemeClr val="tx1">
                <a:lumMod val="60000"/>
                <a:lumOff val="40000"/>
              </a:schemeClr>
            </a:solidFill>
          </a:ln>
        </p:spPr>
      </p:pic>
    </p:spTree>
    <p:extLst>
      <p:ext uri="{BB962C8B-B14F-4D97-AF65-F5344CB8AC3E}">
        <p14:creationId xmlns:p14="http://schemas.microsoft.com/office/powerpoint/2010/main" val="92492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324205" y="6556248"/>
            <a:ext cx="333467"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IN" smtClean="0"/>
              <a:pPr/>
              <a:t>38</a:t>
            </a:fld>
            <a:endParaRPr lang="uk-UA" dirty="0"/>
          </a:p>
        </p:txBody>
      </p:sp>
      <p:sp>
        <p:nvSpPr>
          <p:cNvPr id="7" name="Content Placeholder 3"/>
          <p:cNvSpPr>
            <a:spLocks noGrp="1"/>
          </p:cNvSpPr>
          <p:nvPr>
            <p:ph sz="half" idx="4294967295"/>
          </p:nvPr>
        </p:nvSpPr>
        <p:spPr>
          <a:xfrm>
            <a:off x="502889" y="878097"/>
            <a:ext cx="10849323" cy="424921"/>
          </a:xfrm>
          <a:prstGeom prst="rect">
            <a:avLst/>
          </a:prstGeom>
        </p:spPr>
        <p:txBody>
          <a:bodyPr/>
          <a:lstStyle/>
          <a:p>
            <a:pPr marL="0" indent="0">
              <a:buNone/>
            </a:pPr>
            <a:r>
              <a:rPr lang="en-US" sz="2400" dirty="0">
                <a:solidFill>
                  <a:schemeClr val="accent1"/>
                </a:solidFill>
              </a:rPr>
              <a:t>ARIA People</a:t>
            </a:r>
            <a:endParaRPr lang="en-US" sz="2800" u="sng" dirty="0">
              <a:solidFill>
                <a:schemeClr val="accent1"/>
              </a:solidFill>
            </a:endParaRPr>
          </a:p>
        </p:txBody>
      </p:sp>
      <p:sp>
        <p:nvSpPr>
          <p:cNvPr id="8" name="Title 1"/>
          <p:cNvSpPr>
            <a:spLocks noGrp="1"/>
          </p:cNvSpPr>
          <p:nvPr>
            <p:ph type="title"/>
          </p:nvPr>
        </p:nvSpPr>
        <p:spPr>
          <a:xfrm>
            <a:off x="502888" y="268101"/>
            <a:ext cx="10840859" cy="576345"/>
          </a:xfrm>
        </p:spPr>
        <p:txBody>
          <a:bodyPr/>
          <a:lstStyle/>
          <a:p>
            <a:r>
              <a:rPr lang="en-GB" dirty="0"/>
              <a:t>HR Directory [Internal Only – Intranet Application]</a:t>
            </a:r>
            <a:endParaRPr lang="en-US" dirty="0"/>
          </a:p>
        </p:txBody>
      </p:sp>
      <p:sp>
        <p:nvSpPr>
          <p:cNvPr id="9" name="Content Placeholder 2"/>
          <p:cNvSpPr txBox="1">
            <a:spLocks/>
          </p:cNvSpPr>
          <p:nvPr/>
        </p:nvSpPr>
        <p:spPr>
          <a:xfrm>
            <a:off x="6717792" y="1303018"/>
            <a:ext cx="5292560" cy="5052647"/>
          </a:xfrm>
          <a:prstGeom prst="rect">
            <a:avLst/>
          </a:prstGeom>
        </p:spPr>
        <p:txBody>
          <a:bodyPr vert="horz" lIns="0" tIns="0" rIns="0" bIns="0" rtlCol="0">
            <a:noAutofit/>
          </a:bodyPr>
          <a:lstStyle/>
          <a:p>
            <a:pPr marL="292049" indent="-292049">
              <a:spcAft>
                <a:spcPts val="800"/>
              </a:spcAft>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Nightly download of HR data</a:t>
            </a:r>
          </a:p>
          <a:p>
            <a:pPr marL="292049" indent="-292049">
              <a:spcAft>
                <a:spcPts val="800"/>
              </a:spcAft>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Employees can update profile, upload picture, add links ... </a:t>
            </a:r>
          </a:p>
          <a:p>
            <a:pPr marL="292049" indent="-292049">
              <a:spcAft>
                <a:spcPts val="800"/>
              </a:spcAft>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Used to contact employees, see Org. Chart, etc.</a:t>
            </a:r>
          </a:p>
          <a:p>
            <a:pPr marL="292049" indent="-292049">
              <a:spcAft>
                <a:spcPts val="800"/>
              </a:spcAft>
              <a:buClr>
                <a:schemeClr val="tx1">
                  <a:lumMod val="60000"/>
                  <a:lumOff val="40000"/>
                </a:schemeClr>
              </a:buClr>
              <a:buSzPct val="100000"/>
              <a:buFont typeface="Arial" pitchFamily="34" charset="0"/>
              <a:buChar char="•"/>
              <a:tabLst>
                <a:tab pos="292049" algn="l"/>
                <a:tab pos="888844" algn="l"/>
                <a:tab pos="1487757" algn="l"/>
                <a:tab pos="2086668" algn="l"/>
                <a:tab pos="2685581" algn="l"/>
                <a:tab pos="3284492" algn="l"/>
                <a:tab pos="3883404" algn="l"/>
                <a:tab pos="4482315" algn="l"/>
                <a:tab pos="5081228" algn="l"/>
                <a:tab pos="5680139" algn="l"/>
                <a:tab pos="6279052" algn="l"/>
                <a:tab pos="6877963" algn="l"/>
                <a:tab pos="7476875" algn="l"/>
                <a:tab pos="8075786" algn="l"/>
                <a:tab pos="8674699" algn="l"/>
                <a:tab pos="9273610" algn="l"/>
                <a:tab pos="9872523" algn="l"/>
                <a:tab pos="10471434" algn="l"/>
                <a:tab pos="11070346" algn="l"/>
                <a:tab pos="11669258" algn="l"/>
                <a:tab pos="12268170" algn="l"/>
              </a:tabLst>
            </a:pPr>
            <a:r>
              <a:rPr lang="en-US" sz="2400" dirty="0"/>
              <a:t>Fully responsive, works just as well on smartphones as it does on tablets and notebooks. </a:t>
            </a:r>
          </a:p>
          <a:p>
            <a:pPr marL="304747" indent="-224327" defTabSz="304747">
              <a:spcAft>
                <a:spcPts val="800"/>
              </a:spcAft>
              <a:buClr>
                <a:schemeClr val="tx1">
                  <a:lumMod val="60000"/>
                  <a:lumOff val="40000"/>
                </a:schemeClr>
              </a:buClr>
              <a:buSzPct val="85000"/>
              <a:buFont typeface="Arial" pitchFamily="34" charset="0"/>
              <a:buChar char="•"/>
              <a:defRPr/>
            </a:pPr>
            <a:r>
              <a:rPr lang="en-US" sz="2400" dirty="0">
                <a:cs typeface="Arial" pitchFamily="34" charset="0"/>
              </a:rPr>
              <a:t>Average ~ 1.5 million page views / day </a:t>
            </a:r>
            <a:br>
              <a:rPr lang="en-US" sz="2400" dirty="0">
                <a:cs typeface="Arial" pitchFamily="34" charset="0"/>
              </a:rPr>
            </a:br>
            <a:r>
              <a:rPr lang="en-US" sz="2400" dirty="0">
                <a:cs typeface="Arial" pitchFamily="34" charset="0"/>
              </a:rPr>
              <a:t>( &gt; 50 page views / sec for hours )</a:t>
            </a:r>
          </a:p>
          <a:p>
            <a:pPr marL="304747" indent="-224327" defTabSz="304747">
              <a:spcAft>
                <a:spcPts val="800"/>
              </a:spcAft>
              <a:buClr>
                <a:schemeClr val="tx1">
                  <a:lumMod val="60000"/>
                  <a:lumOff val="40000"/>
                </a:schemeClr>
              </a:buClr>
              <a:buSzPct val="85000"/>
              <a:buFont typeface="Arial" pitchFamily="34" charset="0"/>
              <a:buChar char="•"/>
              <a:defRPr/>
            </a:pPr>
            <a:r>
              <a:rPr lang="en-US" sz="2400" dirty="0">
                <a:cs typeface="Arial" pitchFamily="34" charset="0"/>
              </a:rPr>
              <a:t>Median execution time of 0.04 seconds</a:t>
            </a:r>
          </a:p>
        </p:txBody>
      </p:sp>
      <p:pic>
        <p:nvPicPr>
          <p:cNvPr id="10" name="Picture 9" descr="A screenshot of a social media post&#10;&#10;Description automatically generated">
            <a:extLst>
              <a:ext uri="{FF2B5EF4-FFF2-40B4-BE49-F238E27FC236}">
                <a16:creationId xmlns:a16="http://schemas.microsoft.com/office/drawing/2014/main" id="{0993EDB8-AAC8-3148-BE97-3AD714A1E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47" y="1269367"/>
            <a:ext cx="6144087" cy="4748358"/>
          </a:xfrm>
          <a:prstGeom prst="rect">
            <a:avLst/>
          </a:prstGeom>
        </p:spPr>
      </p:pic>
    </p:spTree>
    <p:extLst>
      <p:ext uri="{BB962C8B-B14F-4D97-AF65-F5344CB8AC3E}">
        <p14:creationId xmlns:p14="http://schemas.microsoft.com/office/powerpoint/2010/main" val="384331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531812" y="406400"/>
            <a:ext cx="11125200" cy="889000"/>
          </a:xfrm>
        </p:spPr>
        <p:txBody>
          <a:bodyPr anchor="t">
            <a:noAutofit/>
          </a:bodyPr>
          <a:lstStyle/>
          <a:p>
            <a:r>
              <a:rPr lang="en-US" b="1" dirty="0"/>
              <a:t>Useful Links</a:t>
            </a:r>
          </a:p>
        </p:txBody>
      </p:sp>
      <p:sp>
        <p:nvSpPr>
          <p:cNvPr id="11" name="Content Placeholder 2"/>
          <p:cNvSpPr>
            <a:spLocks noGrp="1"/>
          </p:cNvSpPr>
          <p:nvPr>
            <p:ph idx="1"/>
          </p:nvPr>
        </p:nvSpPr>
        <p:spPr>
          <a:xfrm>
            <a:off x="796988" y="1257700"/>
            <a:ext cx="11201400" cy="4606652"/>
          </a:xfrm>
        </p:spPr>
        <p:txBody>
          <a:bodyPr>
            <a:noAutofit/>
          </a:bodyPr>
          <a:lstStyle/>
          <a:p>
            <a:pPr>
              <a:tabLst>
                <a:tab pos="5035550" algn="l"/>
              </a:tabLst>
            </a:pPr>
            <a:r>
              <a:rPr lang="en-US" dirty="0"/>
              <a:t>Free APEX Service	</a:t>
            </a:r>
            <a:r>
              <a:rPr lang="en-US" b="1" dirty="0">
                <a:hlinkClick r:id="rId3"/>
              </a:rPr>
              <a:t>https://apex.oracle.com</a:t>
            </a:r>
            <a:endParaRPr lang="en-US" dirty="0"/>
          </a:p>
          <a:p>
            <a:pPr>
              <a:tabLst>
                <a:tab pos="5035550" algn="l"/>
              </a:tabLst>
            </a:pPr>
            <a:r>
              <a:rPr lang="en-US" dirty="0"/>
              <a:t>Oracle Technology Network 	</a:t>
            </a:r>
            <a:r>
              <a:rPr lang="en-US" b="1" dirty="0">
                <a:hlinkClick r:id="rId4"/>
              </a:rPr>
              <a:t>https://apex.oracle.com/otn</a:t>
            </a:r>
            <a:endParaRPr lang="en-US" b="1" dirty="0"/>
          </a:p>
          <a:p>
            <a:pPr>
              <a:tabLst>
                <a:tab pos="5035550" algn="l"/>
                <a:tab pos="5084763" algn="l"/>
              </a:tabLst>
            </a:pPr>
            <a:r>
              <a:rPr lang="en-US" dirty="0"/>
              <a:t>APEX Community	</a:t>
            </a:r>
            <a:r>
              <a:rPr lang="en-US" b="1" dirty="0">
                <a:hlinkClick r:id="rId5"/>
              </a:rPr>
              <a:t>https://apex.oracle.com/community</a:t>
            </a:r>
            <a:endParaRPr lang="en-US" b="1" dirty="0"/>
          </a:p>
          <a:p>
            <a:pPr>
              <a:tabLst>
                <a:tab pos="5035550" algn="l"/>
                <a:tab pos="5084763" algn="l"/>
              </a:tabLst>
            </a:pPr>
            <a:r>
              <a:rPr lang="en-US" dirty="0"/>
              <a:t>APEX &amp; Low Code	</a:t>
            </a:r>
            <a:r>
              <a:rPr lang="en-US" b="1" dirty="0">
                <a:hlinkClick r:id="rId6"/>
              </a:rPr>
              <a:t>https://apex.oracle.com/lowcode</a:t>
            </a:r>
            <a:endParaRPr lang="en-US" b="1" dirty="0"/>
          </a:p>
          <a:p>
            <a:pPr>
              <a:tabLst>
                <a:tab pos="5035550" algn="l"/>
                <a:tab pos="5084763" algn="l"/>
              </a:tabLst>
            </a:pPr>
            <a:r>
              <a:rPr lang="en-US" dirty="0"/>
              <a:t>Quick SQL 	</a:t>
            </a:r>
            <a:r>
              <a:rPr lang="en-US" b="1" dirty="0">
                <a:hlinkClick r:id="rId7"/>
              </a:rPr>
              <a:t>https://apex.oracle.com/quicksql</a:t>
            </a:r>
            <a:endParaRPr lang="en-US" b="1" dirty="0"/>
          </a:p>
          <a:p>
            <a:pPr>
              <a:tabLst>
                <a:tab pos="5035550" algn="l"/>
              </a:tabLst>
            </a:pPr>
            <a:r>
              <a:rPr lang="en-US" dirty="0"/>
              <a:t>Database Cloud Services	</a:t>
            </a:r>
            <a:r>
              <a:rPr lang="en-US" b="1" dirty="0">
                <a:hlinkClick r:id="rId8"/>
              </a:rPr>
              <a:t>https://cloud.oracle.com/database</a:t>
            </a:r>
            <a:endParaRPr lang="en-US" b="1" dirty="0"/>
          </a:p>
          <a:p>
            <a:pPr>
              <a:tabLst>
                <a:tab pos="5035550" algn="l"/>
              </a:tabLst>
            </a:pPr>
            <a:r>
              <a:rPr lang="en-US" dirty="0"/>
              <a:t>Oracle Learning Library 	</a:t>
            </a:r>
            <a:r>
              <a:rPr lang="en-US" b="1" dirty="0">
                <a:hlinkClick r:id="rId9"/>
              </a:rPr>
              <a:t>https://www.oracle.com/oll</a:t>
            </a:r>
            <a:endParaRPr lang="en-US" b="1" dirty="0"/>
          </a:p>
          <a:p>
            <a:pPr>
              <a:tabLst>
                <a:tab pos="5035550" algn="l"/>
              </a:tabLst>
            </a:pPr>
            <a:r>
              <a:rPr lang="en-US" dirty="0"/>
              <a:t>Oracle APEX Education                   </a:t>
            </a:r>
            <a:r>
              <a:rPr lang="en-US" b="1" dirty="0">
                <a:hlinkClick r:id="rId10"/>
              </a:rPr>
              <a:t>https://apex.oracle.com/education</a:t>
            </a:r>
            <a:endParaRPr lang="en-US" b="1" dirty="0"/>
          </a:p>
          <a:p>
            <a:pPr>
              <a:tabLst>
                <a:tab pos="5035550" algn="l"/>
              </a:tabLst>
            </a:pPr>
            <a:r>
              <a:rPr lang="en-US" dirty="0"/>
              <a:t>Oracle Cloud Free Tier                   </a:t>
            </a:r>
            <a:r>
              <a:rPr lang="en-US" b="1" dirty="0">
                <a:hlinkClick r:id="rId11"/>
              </a:rPr>
              <a:t>https://www.oracle.com/cloud/free</a:t>
            </a:r>
            <a:r>
              <a:rPr lang="en-US" dirty="0">
                <a:hlinkClick r:id="rId11"/>
              </a:rPr>
              <a:t>/</a:t>
            </a:r>
            <a:endParaRPr lang="en-US" b="1" dirty="0"/>
          </a:p>
          <a:p>
            <a:pPr>
              <a:tabLst>
                <a:tab pos="5035550" algn="l"/>
              </a:tabLst>
            </a:pPr>
            <a:endParaRPr lang="en-US" b="1" dirty="0"/>
          </a:p>
          <a:p>
            <a:pPr>
              <a:tabLst>
                <a:tab pos="5035550" algn="l"/>
              </a:tabLst>
            </a:pPr>
            <a:endParaRPr lang="en-US" sz="3200" b="1" dirty="0"/>
          </a:p>
          <a:p>
            <a:pPr>
              <a:tabLst>
                <a:tab pos="5035550" algn="l"/>
                <a:tab pos="5084763" algn="l"/>
              </a:tabLst>
            </a:pPr>
            <a:endParaRPr lang="en-US" sz="3200" b="1" dirty="0"/>
          </a:p>
          <a:p>
            <a:pPr marL="274320" lvl="1" indent="0">
              <a:buNone/>
            </a:pPr>
            <a:endParaRPr lang="en-US" sz="3200" dirty="0"/>
          </a:p>
          <a:p>
            <a:pPr lvl="1"/>
            <a:endParaRPr lang="en-US" sz="3200" dirty="0"/>
          </a:p>
        </p:txBody>
      </p:sp>
      <p:pic>
        <p:nvPicPr>
          <p:cNvPr id="12" name="Picture 1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60014" y="280035"/>
            <a:ext cx="1862174" cy="1015365"/>
          </a:xfrm>
          <a:prstGeom prst="rect">
            <a:avLst/>
          </a:prstGeom>
        </p:spPr>
      </p:pic>
      <p:sp>
        <p:nvSpPr>
          <p:cNvPr id="18" name="Text Placeholder 2"/>
          <p:cNvSpPr txBox="1">
            <a:spLocks/>
          </p:cNvSpPr>
          <p:nvPr/>
        </p:nvSpPr>
        <p:spPr>
          <a:xfrm>
            <a:off x="531813" y="914400"/>
            <a:ext cx="11125199" cy="343299"/>
          </a:xfrm>
          <a:prstGeom prst="rect">
            <a:avLst/>
          </a:prstGeom>
        </p:spPr>
        <p:txBody>
          <a:bodyPr vert="horz" lIns="0" tIns="0" rIns="0" bIns="0" rtlCol="0">
            <a:noAutofit/>
          </a:bodyPr>
          <a:lstStyle/>
          <a:p>
            <a:pPr marL="1588" lvl="0">
              <a:lnSpc>
                <a:spcPct val="90000"/>
              </a:lnSpc>
              <a:buClr>
                <a:schemeClr val="tx1">
                  <a:lumMod val="60000"/>
                  <a:lumOff val="40000"/>
                </a:schemeClr>
              </a:buClr>
            </a:pPr>
            <a:r>
              <a:rPr kumimoji="0" lang="en-US" sz="2400" b="1" i="0" u="none" strike="noStrike" kern="1200" cap="none" spc="0" normalizeH="0" baseline="0" noProof="0" dirty="0">
                <a:ln>
                  <a:noFill/>
                </a:ln>
                <a:solidFill>
                  <a:srgbClr val="FF0000"/>
                </a:solidFill>
                <a:effectLst/>
                <a:uLnTx/>
                <a:uFillTx/>
                <a:latin typeface="+mn-lt"/>
                <a:ea typeface="+mn-ea"/>
                <a:cs typeface="+mn-cs"/>
              </a:rPr>
              <a:t>Collateral, Resources and Hosted Services</a:t>
            </a:r>
          </a:p>
        </p:txBody>
      </p:sp>
    </p:spTree>
    <p:extLst>
      <p:ext uri="{BB962C8B-B14F-4D97-AF65-F5344CB8AC3E}">
        <p14:creationId xmlns:p14="http://schemas.microsoft.com/office/powerpoint/2010/main" val="1069689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What is Oracle APEX?</a:t>
            </a:r>
          </a:p>
        </p:txBody>
      </p:sp>
      <p:sp>
        <p:nvSpPr>
          <p:cNvPr id="10" name="Text Placeholder 2"/>
          <p:cNvSpPr txBox="1">
            <a:spLocks/>
          </p:cNvSpPr>
          <p:nvPr/>
        </p:nvSpPr>
        <p:spPr>
          <a:xfrm>
            <a:off x="531813" y="914400"/>
            <a:ext cx="11125199" cy="343299"/>
          </a:xfrm>
          <a:prstGeom prst="rect">
            <a:avLst/>
          </a:prstGeom>
        </p:spPr>
        <p:txBody>
          <a:bodyPr vert="horz" lIns="0" tIns="0" rIns="0" bIns="0" rtlCol="0">
            <a:noAutofit/>
          </a:bodyPr>
          <a:lstStyle/>
          <a:p>
            <a:pPr marL="1588">
              <a:lnSpc>
                <a:spcPct val="90000"/>
              </a:lnSpc>
              <a:buClr>
                <a:schemeClr val="tx1">
                  <a:lumMod val="60000"/>
                  <a:lumOff val="40000"/>
                </a:schemeClr>
              </a:buClr>
              <a:defRPr/>
            </a:pPr>
            <a:r>
              <a:rPr lang="en-US" sz="2400" b="1" dirty="0">
                <a:solidFill>
                  <a:srgbClr val="FF0000"/>
                </a:solidFill>
              </a:rPr>
              <a:t>Database-centric web application development framework </a:t>
            </a:r>
          </a:p>
          <a:p>
            <a:pPr marL="1588" marR="0" lvl="0" indent="0" algn="l" defTabSz="914400" rtl="0" eaLnBrk="1" fontAlgn="auto" latinLnBrk="0" hangingPunct="1">
              <a:lnSpc>
                <a:spcPct val="90000"/>
              </a:lnSpc>
              <a:spcBef>
                <a:spcPts val="0"/>
              </a:spcBef>
              <a:spcAft>
                <a:spcPts val="0"/>
              </a:spcAft>
              <a:buClr>
                <a:schemeClr val="tx1">
                  <a:lumMod val="60000"/>
                  <a:lumOff val="40000"/>
                </a:schemeClr>
              </a:buClr>
              <a:buSzTx/>
              <a:buFontTx/>
              <a:buNone/>
              <a:tabLst/>
              <a:defRPr/>
            </a:pPr>
            <a:endParaRPr kumimoji="0" lang="en-US" sz="2400" b="1" i="0" u="none" strike="noStrike" kern="1200" cap="none" spc="0" normalizeH="0" baseline="0" noProof="0" dirty="0">
              <a:ln>
                <a:noFill/>
              </a:ln>
              <a:solidFill>
                <a:srgbClr val="FF0000"/>
              </a:solidFill>
              <a:effectLst/>
              <a:uLnTx/>
              <a:uFillTx/>
            </a:endParaRPr>
          </a:p>
        </p:txBody>
      </p:sp>
      <p:pic>
        <p:nvPicPr>
          <p:cNvPr id="14" name="Picture 13" descr="browser-based-apps-51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812" y="1600200"/>
            <a:ext cx="2997200" cy="2997200"/>
          </a:xfrm>
          <a:prstGeom prst="rect">
            <a:avLst/>
          </a:prstGeom>
        </p:spPr>
      </p:pic>
      <p:pic>
        <p:nvPicPr>
          <p:cNvPr id="15" name="Picture 14" descr="visualize-maintain-data-51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0413" y="1600277"/>
            <a:ext cx="2998710" cy="2998710"/>
          </a:xfrm>
          <a:prstGeom prst="rect">
            <a:avLst/>
          </a:prstGeom>
        </p:spPr>
      </p:pic>
      <p:pic>
        <p:nvPicPr>
          <p:cNvPr id="16" name="Picture 15" descr="sql-dev-5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0412" y="1524000"/>
            <a:ext cx="2997200" cy="2997200"/>
          </a:xfrm>
          <a:prstGeom prst="rect">
            <a:avLst/>
          </a:prstGeom>
        </p:spPr>
      </p:pic>
      <p:sp>
        <p:nvSpPr>
          <p:cNvPr id="17" name="Rectangle 16"/>
          <p:cNvSpPr/>
          <p:nvPr/>
        </p:nvSpPr>
        <p:spPr>
          <a:xfrm>
            <a:off x="989012" y="4724400"/>
            <a:ext cx="2895600" cy="830997"/>
          </a:xfrm>
          <a:prstGeom prst="rect">
            <a:avLst/>
          </a:prstGeom>
        </p:spPr>
        <p:txBody>
          <a:bodyPr wrap="square">
            <a:spAutoFit/>
          </a:bodyPr>
          <a:lstStyle/>
          <a:p>
            <a:r>
              <a:rPr lang="en-US" sz="2400" dirty="0"/>
              <a:t>Develop desktop and mobile web apps</a:t>
            </a:r>
          </a:p>
        </p:txBody>
      </p:sp>
      <p:sp>
        <p:nvSpPr>
          <p:cNvPr id="18" name="Rectangle 17"/>
          <p:cNvSpPr/>
          <p:nvPr/>
        </p:nvSpPr>
        <p:spPr>
          <a:xfrm>
            <a:off x="4646612" y="4724400"/>
            <a:ext cx="3581400" cy="830997"/>
          </a:xfrm>
          <a:prstGeom prst="rect">
            <a:avLst/>
          </a:prstGeom>
        </p:spPr>
        <p:txBody>
          <a:bodyPr wrap="square">
            <a:spAutoFit/>
          </a:bodyPr>
          <a:lstStyle/>
          <a:p>
            <a:r>
              <a:rPr lang="en-US" sz="2400" dirty="0"/>
              <a:t>Visualize and maintain</a:t>
            </a:r>
          </a:p>
          <a:p>
            <a:r>
              <a:rPr lang="en-US" sz="2400" dirty="0"/>
              <a:t>database data</a:t>
            </a:r>
          </a:p>
        </p:txBody>
      </p:sp>
      <p:sp>
        <p:nvSpPr>
          <p:cNvPr id="19" name="Rectangle 18"/>
          <p:cNvSpPr/>
          <p:nvPr/>
        </p:nvSpPr>
        <p:spPr>
          <a:xfrm>
            <a:off x="8380412" y="4724400"/>
            <a:ext cx="3276600" cy="830997"/>
          </a:xfrm>
          <a:prstGeom prst="rect">
            <a:avLst/>
          </a:prstGeom>
        </p:spPr>
        <p:txBody>
          <a:bodyPr wrap="square">
            <a:spAutoFit/>
          </a:bodyPr>
          <a:lstStyle/>
          <a:p>
            <a:r>
              <a:rPr lang="en-US" sz="2400" dirty="0"/>
              <a:t>Leverage SQL Skills and database capabilities</a:t>
            </a:r>
          </a:p>
        </p:txBody>
      </p:sp>
    </p:spTree>
    <p:extLst>
      <p:ext uri="{BB962C8B-B14F-4D97-AF65-F5344CB8AC3E}">
        <p14:creationId xmlns:p14="http://schemas.microsoft.com/office/powerpoint/2010/main" val="156551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531812" y="406400"/>
            <a:ext cx="11125200" cy="889000"/>
          </a:xfrm>
        </p:spPr>
        <p:txBody>
          <a:bodyPr anchor="t"/>
          <a:lstStyle/>
          <a:p>
            <a:r>
              <a:rPr lang="en-US" b="1" dirty="0"/>
              <a:t>Oracle Application Express Office Hours</a:t>
            </a:r>
          </a:p>
        </p:txBody>
      </p:sp>
      <p:sp>
        <p:nvSpPr>
          <p:cNvPr id="11" name="Rectangle 10"/>
          <p:cNvSpPr/>
          <p:nvPr/>
        </p:nvSpPr>
        <p:spPr>
          <a:xfrm>
            <a:off x="3351212" y="5937770"/>
            <a:ext cx="7315200" cy="430865"/>
          </a:xfrm>
          <a:prstGeom prst="rect">
            <a:avLst/>
          </a:prstGeom>
        </p:spPr>
        <p:txBody>
          <a:bodyPr wrap="square" lIns="121899" tIns="60949" rIns="121899" bIns="60949">
            <a:spAutoFit/>
          </a:bodyPr>
          <a:lstStyle/>
          <a:p>
            <a:r>
              <a:rPr lang="en-US" sz="2000" b="1" dirty="0">
                <a:solidFill>
                  <a:schemeClr val="accent1"/>
                </a:solidFill>
                <a:latin typeface="Arial" panose="020B0604020202020204" pitchFamily="34" charset="0"/>
                <a:cs typeface="Arial" panose="020B0604020202020204" pitchFamily="34" charset="0"/>
              </a:rPr>
              <a:t>https://</a:t>
            </a:r>
            <a:r>
              <a:rPr lang="en-US" sz="2000" b="1" dirty="0" err="1">
                <a:solidFill>
                  <a:schemeClr val="accent1"/>
                </a:solidFill>
                <a:latin typeface="Arial" panose="020B0604020202020204" pitchFamily="34" charset="0"/>
                <a:cs typeface="Arial" panose="020B0604020202020204" pitchFamily="34" charset="0"/>
              </a:rPr>
              <a:t>apex.oracle.com</a:t>
            </a:r>
            <a:r>
              <a:rPr lang="en-US" sz="2000" b="1" dirty="0">
                <a:solidFill>
                  <a:schemeClr val="accent1"/>
                </a:solidFill>
                <a:latin typeface="Arial" panose="020B0604020202020204" pitchFamily="34" charset="0"/>
                <a:cs typeface="Arial" panose="020B0604020202020204" pitchFamily="34" charset="0"/>
              </a:rPr>
              <a:t>/</a:t>
            </a:r>
            <a:r>
              <a:rPr lang="en-US" sz="2000" b="1" dirty="0" err="1">
                <a:solidFill>
                  <a:schemeClr val="accent1"/>
                </a:solidFill>
                <a:latin typeface="Arial" panose="020B0604020202020204" pitchFamily="34" charset="0"/>
                <a:cs typeface="Arial" panose="020B0604020202020204" pitchFamily="34" charset="0"/>
              </a:rPr>
              <a:t>en</a:t>
            </a:r>
            <a:r>
              <a:rPr lang="en-US" sz="2000" b="1" dirty="0">
                <a:solidFill>
                  <a:schemeClr val="accent1"/>
                </a:solidFill>
                <a:latin typeface="Arial" panose="020B0604020202020204" pitchFamily="34" charset="0"/>
                <a:cs typeface="Arial" panose="020B0604020202020204" pitchFamily="34" charset="0"/>
              </a:rPr>
              <a:t>/</a:t>
            </a:r>
            <a:r>
              <a:rPr lang="en-US" sz="2000" b="1" dirty="0" err="1">
                <a:solidFill>
                  <a:schemeClr val="accent1"/>
                </a:solidFill>
                <a:latin typeface="Arial" panose="020B0604020202020204" pitchFamily="34" charset="0"/>
                <a:cs typeface="Arial" panose="020B0604020202020204" pitchFamily="34" charset="0"/>
              </a:rPr>
              <a:t>officehours</a:t>
            </a:r>
            <a:r>
              <a:rPr lang="en-US" sz="2000" b="1" dirty="0">
                <a:solidFill>
                  <a:schemeClr val="accent1"/>
                </a:solidFill>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0FD6EC04-593B-094C-94CA-9D302AA9A3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7213" y="899262"/>
            <a:ext cx="8001000" cy="5038508"/>
          </a:xfrm>
          <a:prstGeom prst="rect">
            <a:avLst/>
          </a:prstGeom>
          <a:ln>
            <a:solidFill>
              <a:schemeClr val="tx1">
                <a:lumMod val="20000"/>
                <a:lumOff val="80000"/>
              </a:schemeClr>
            </a:solidFill>
          </a:ln>
        </p:spPr>
      </p:pic>
    </p:spTree>
    <p:extLst>
      <p:ext uri="{BB962C8B-B14F-4D97-AF65-F5344CB8AC3E}">
        <p14:creationId xmlns:p14="http://schemas.microsoft.com/office/powerpoint/2010/main" val="166015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5730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a:buNone/>
            </a:pPr>
            <a:r>
              <a:rPr lang="en-US" dirty="0">
                <a:solidFill>
                  <a:srgbClr val="000000"/>
                </a:solidFill>
              </a:rPr>
              <a:t>In this lesson, you learned how to:</a:t>
            </a:r>
          </a:p>
          <a:p>
            <a:pPr lvl="1">
              <a:buClr>
                <a:srgbClr val="FF0000"/>
              </a:buClr>
              <a:buFont typeface="Arial" pitchFamily="34" charset="0"/>
              <a:buChar char="•"/>
            </a:pPr>
            <a:r>
              <a:rPr lang="en-US" sz="2800" dirty="0">
                <a:solidFill>
                  <a:srgbClr val="000000"/>
                </a:solidFill>
              </a:rPr>
              <a:t>Log in to Oracle Application Express development environment</a:t>
            </a:r>
          </a:p>
          <a:p>
            <a:pPr lvl="1">
              <a:buClr>
                <a:srgbClr val="FF0000"/>
              </a:buClr>
              <a:buFont typeface="Arial" pitchFamily="34" charset="0"/>
              <a:buChar char="•"/>
            </a:pPr>
            <a:r>
              <a:rPr lang="en-US" sz="2800" dirty="0">
                <a:solidFill>
                  <a:srgbClr val="000000"/>
                </a:solidFill>
              </a:rPr>
              <a:t>Navigate through the major components of Oracle Application Express</a:t>
            </a:r>
          </a:p>
          <a:p>
            <a:pPr lvl="1">
              <a:buClr>
                <a:srgbClr val="FF0000"/>
              </a:buClr>
              <a:buFont typeface="Arial" pitchFamily="34" charset="0"/>
              <a:buChar char="•"/>
            </a:pPr>
            <a:r>
              <a:rPr lang="en-US" sz="2800" dirty="0">
                <a:solidFill>
                  <a:srgbClr val="000000"/>
                </a:solidFill>
              </a:rPr>
              <a:t>Install and run a packaged application</a:t>
            </a:r>
          </a:p>
          <a:p>
            <a:pPr marL="501650" lvl="1">
              <a:buClr>
                <a:srgbClr val="FF0000"/>
              </a:buClr>
              <a:buFont typeface="Arial" pitchFamily="34" charset="0"/>
              <a:buChar char="•"/>
            </a:pPr>
            <a:endParaRPr lang="en-US"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212937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179824918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4800"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3834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73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lang="en-US" sz="2400" b="1" dirty="0">
                <a:solidFill>
                  <a:srgbClr val="FF0000"/>
                </a:solidFill>
              </a:rPr>
              <a:t>What sorts of apps is Oracle APEX suitable for?</a:t>
            </a:r>
            <a:endParaRPr kumimoji="0" lang="en-US" sz="2400" b="1" i="0" u="none" strike="noStrike" kern="1200" cap="none" spc="0" normalizeH="0" baseline="0" noProof="0" dirty="0">
              <a:ln>
                <a:noFill/>
              </a:ln>
              <a:solidFill>
                <a:srgbClr val="FF0000"/>
              </a:solidFill>
              <a:effectLst/>
              <a:uLnTx/>
              <a:uFillTx/>
            </a:endParaRPr>
          </a:p>
        </p:txBody>
      </p:sp>
      <p:sp>
        <p:nvSpPr>
          <p:cNvPr id="15" name="Rectangle 14"/>
          <p:cNvSpPr/>
          <p:nvPr/>
        </p:nvSpPr>
        <p:spPr>
          <a:xfrm>
            <a:off x="3087974" y="1463040"/>
            <a:ext cx="8569038" cy="4401205"/>
          </a:xfrm>
          <a:prstGeom prst="rect">
            <a:avLst/>
          </a:prstGeom>
        </p:spPr>
        <p:txBody>
          <a:bodyPr wrap="square">
            <a:spAutoFit/>
          </a:bodyPr>
          <a:lstStyle/>
          <a:p>
            <a:pPr marL="342900" indent="-342900">
              <a:buFont typeface="Arial" panose="020B0604020202020204" pitchFamily="34" charset="0"/>
              <a:buChar char="•"/>
            </a:pPr>
            <a:r>
              <a:rPr lang="en-US" sz="2800" dirty="0"/>
              <a:t>Large mission-critical apps for thousands of users</a:t>
            </a:r>
          </a:p>
          <a:p>
            <a:pPr marL="342900" indent="-342900">
              <a:buFont typeface="Arial" panose="020B0604020202020204" pitchFamily="34" charset="0"/>
              <a:buChar char="•"/>
            </a:pPr>
            <a:r>
              <a:rPr lang="en-US" sz="2800" dirty="0"/>
              <a:t>Fill in gaps in corporate systems</a:t>
            </a:r>
          </a:p>
          <a:p>
            <a:pPr marL="342900" indent="-342900">
              <a:buFont typeface="Arial" panose="020B0604020202020204" pitchFamily="34" charset="0"/>
              <a:buChar char="•"/>
            </a:pPr>
            <a:r>
              <a:rPr lang="en-US" sz="2800" dirty="0"/>
              <a:t>Streamline outdated business processes</a:t>
            </a:r>
          </a:p>
          <a:p>
            <a:pPr marL="342900" indent="-342900">
              <a:buFont typeface="Arial" panose="020B0604020202020204" pitchFamily="34" charset="0"/>
              <a:buChar char="•"/>
            </a:pPr>
            <a:r>
              <a:rPr lang="en-US" sz="2800" dirty="0"/>
              <a:t>Modernization of legacy systems</a:t>
            </a:r>
          </a:p>
          <a:p>
            <a:pPr marL="342900" indent="-342900">
              <a:buFont typeface="Arial" panose="020B0604020202020204" pitchFamily="34" charset="0"/>
              <a:buChar char="•"/>
            </a:pPr>
            <a:r>
              <a:rPr lang="en-US" sz="2800" dirty="0"/>
              <a:t>Self-service apps for all employees</a:t>
            </a:r>
          </a:p>
          <a:p>
            <a:pPr marL="342900" indent="-342900">
              <a:buFont typeface="Arial" panose="020B0604020202020204" pitchFamily="34" charset="0"/>
              <a:buChar char="•"/>
            </a:pPr>
            <a:r>
              <a:rPr lang="en-US" sz="2800" dirty="0"/>
              <a:t>Customer / partner-facing portals</a:t>
            </a:r>
          </a:p>
          <a:p>
            <a:pPr marL="342900" indent="-342900">
              <a:buFont typeface="Arial" panose="020B0604020202020204" pitchFamily="34" charset="0"/>
              <a:buChar char="•"/>
            </a:pPr>
            <a:r>
              <a:rPr lang="en-US" sz="2800" dirty="0"/>
              <a:t>Responsive apps that work on any device</a:t>
            </a:r>
          </a:p>
          <a:p>
            <a:pPr marL="342900" indent="-342900">
              <a:buFont typeface="Arial" panose="020B0604020202020204" pitchFamily="34" charset="0"/>
              <a:buChar char="•"/>
            </a:pPr>
            <a:r>
              <a:rPr lang="en-US" sz="2800" dirty="0"/>
              <a:t>Proof of Concepts</a:t>
            </a:r>
          </a:p>
          <a:p>
            <a:pPr marL="342900" indent="-342900">
              <a:buFont typeface="Arial" panose="020B0604020202020204" pitchFamily="34" charset="0"/>
              <a:buChar char="•"/>
            </a:pPr>
            <a:r>
              <a:rPr lang="en-US" sz="2800" dirty="0"/>
              <a:t>Quick-win apps (lifespan &lt; a few months)</a:t>
            </a:r>
          </a:p>
          <a:p>
            <a:pPr marL="342900" indent="-342900">
              <a:buFont typeface="Arial" panose="020B0604020202020204" pitchFamily="34" charset="0"/>
              <a:buChar char="•"/>
            </a:pPr>
            <a:r>
              <a:rPr lang="en-US" sz="2800" dirty="0"/>
              <a:t>Replacing spreadsheets</a:t>
            </a:r>
          </a:p>
        </p:txBody>
      </p:sp>
      <p:pic>
        <p:nvPicPr>
          <p:cNvPr id="3" name="Picture 2">
            <a:extLst>
              <a:ext uri="{FF2B5EF4-FFF2-40B4-BE49-F238E27FC236}">
                <a16:creationId xmlns:a16="http://schemas.microsoft.com/office/drawing/2014/main" id="{8F2BE1ED-9821-9D4A-B51D-BDAC5C9F270F}"/>
              </a:ext>
            </a:extLst>
          </p:cNvPr>
          <p:cNvPicPr>
            <a:picLocks noChangeAspect="1"/>
          </p:cNvPicPr>
          <p:nvPr/>
        </p:nvPicPr>
        <p:blipFill>
          <a:blip r:embed="rId3"/>
          <a:stretch>
            <a:fillRect/>
          </a:stretch>
        </p:blipFill>
        <p:spPr>
          <a:xfrm>
            <a:off x="515187" y="1463040"/>
            <a:ext cx="2153154" cy="4659284"/>
          </a:xfrm>
          <a:prstGeom prst="rect">
            <a:avLst/>
          </a:prstGeom>
        </p:spPr>
      </p:pic>
      <p:sp>
        <p:nvSpPr>
          <p:cNvPr id="4" name="Rectangle 3">
            <a:extLst>
              <a:ext uri="{FF2B5EF4-FFF2-40B4-BE49-F238E27FC236}">
                <a16:creationId xmlns:a16="http://schemas.microsoft.com/office/drawing/2014/main" id="{2E4EE55E-CFC6-9143-AAAE-565AB00D7319}"/>
              </a:ext>
            </a:extLst>
          </p:cNvPr>
          <p:cNvSpPr/>
          <p:nvPr/>
        </p:nvSpPr>
        <p:spPr bwMode="gray">
          <a:xfrm>
            <a:off x="931021" y="2377441"/>
            <a:ext cx="216133" cy="3374969"/>
          </a:xfrm>
          <a:prstGeom prst="rect">
            <a:avLst/>
          </a:prstGeom>
          <a:solidFill>
            <a:schemeClr val="accent6"/>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6" name="Straight Connector 5">
            <a:extLst>
              <a:ext uri="{FF2B5EF4-FFF2-40B4-BE49-F238E27FC236}">
                <a16:creationId xmlns:a16="http://schemas.microsoft.com/office/drawing/2014/main" id="{E07DB171-308D-D64F-8B49-DB576A4B6E01}"/>
              </a:ext>
            </a:extLst>
          </p:cNvPr>
          <p:cNvCxnSpPr/>
          <p:nvPr/>
        </p:nvCxnSpPr>
        <p:spPr>
          <a:xfrm>
            <a:off x="1030776" y="2294314"/>
            <a:ext cx="0" cy="3520056"/>
          </a:xfrm>
          <a:prstGeom prst="line">
            <a:avLst/>
          </a:prstGeom>
          <a:ln w="76200">
            <a:solidFill>
              <a:srgbClr val="493728"/>
            </a:solidFill>
            <a:tailEnd type="non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634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 Use Cases</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kumimoji="0" lang="en-US" sz="2400" b="1" i="0" u="none" strike="noStrike" kern="1200" cap="none" spc="0" normalizeH="0" baseline="0" noProof="0" dirty="0">
                <a:ln>
                  <a:noFill/>
                </a:ln>
                <a:solidFill>
                  <a:srgbClr val="FF0000"/>
                </a:solidFill>
                <a:effectLst/>
                <a:uLnTx/>
                <a:uFillTx/>
              </a:rPr>
              <a:t>Spreadsheet Replacement</a:t>
            </a:r>
          </a:p>
        </p:txBody>
      </p:sp>
      <p:grpSp>
        <p:nvGrpSpPr>
          <p:cNvPr id="8" name="Group 7">
            <a:extLst>
              <a:ext uri="{FF2B5EF4-FFF2-40B4-BE49-F238E27FC236}">
                <a16:creationId xmlns:a16="http://schemas.microsoft.com/office/drawing/2014/main" id="{BD1132BB-E626-4F42-8975-8933D81F5AEC}"/>
              </a:ext>
            </a:extLst>
          </p:cNvPr>
          <p:cNvGrpSpPr/>
          <p:nvPr/>
        </p:nvGrpSpPr>
        <p:grpSpPr>
          <a:xfrm>
            <a:off x="4089724" y="3874864"/>
            <a:ext cx="6507128" cy="2016404"/>
            <a:chOff x="8161535" y="2159267"/>
            <a:chExt cx="6508823" cy="2016929"/>
          </a:xfrm>
        </p:grpSpPr>
        <p:sp>
          <p:nvSpPr>
            <p:cNvPr id="9" name="TextBox 8">
              <a:extLst>
                <a:ext uri="{FF2B5EF4-FFF2-40B4-BE49-F238E27FC236}">
                  <a16:creationId xmlns:a16="http://schemas.microsoft.com/office/drawing/2014/main" id="{9E14F891-37F9-654F-87C7-9AF7D2D0A565}"/>
                </a:ext>
              </a:extLst>
            </p:cNvPr>
            <p:cNvSpPr txBox="1"/>
            <p:nvPr/>
          </p:nvSpPr>
          <p:spPr>
            <a:xfrm>
              <a:off x="8757545" y="2893732"/>
              <a:ext cx="5912813"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i="1" dirty="0">
                  <a:solidFill>
                    <a:srgbClr val="000000"/>
                  </a:solidFill>
                </a:rPr>
                <a:t>Single source-of-truth</a:t>
              </a:r>
            </a:p>
            <a:p>
              <a:pPr marL="342831" indent="-342831">
                <a:buFont typeface="Arial" panose="020B0604020202020204" pitchFamily="34" charset="0"/>
                <a:buChar char="•"/>
              </a:pPr>
              <a:r>
                <a:rPr lang="en-US" sz="2000" i="1" dirty="0">
                  <a:solidFill>
                    <a:srgbClr val="000000"/>
                  </a:solidFill>
                </a:rPr>
                <a:t>Send out a URL not a file</a:t>
              </a:r>
            </a:p>
            <a:p>
              <a:pPr marL="342831" indent="-342831">
                <a:buFont typeface="Arial" panose="020B0604020202020204" pitchFamily="34" charset="0"/>
                <a:buChar char="•"/>
              </a:pPr>
              <a:r>
                <a:rPr lang="en-US" sz="2000" i="1" dirty="0">
                  <a:solidFill>
                    <a:srgbClr val="000000"/>
                  </a:solidFill>
                </a:rPr>
                <a:t>Secure, scalable, multi-user app </a:t>
              </a:r>
            </a:p>
            <a:p>
              <a:pPr marL="342831" indent="-342831">
                <a:buFont typeface="Arial" panose="020B0604020202020204" pitchFamily="34" charset="0"/>
                <a:buChar char="•"/>
              </a:pPr>
              <a:r>
                <a:rPr lang="en-US" sz="2000" i="1" dirty="0">
                  <a:solidFill>
                    <a:srgbClr val="000000"/>
                  </a:solidFill>
                </a:rPr>
                <a:t>Extend with Charts, Calendars, Validations, and more</a:t>
              </a:r>
            </a:p>
          </p:txBody>
        </p:sp>
        <p:sp>
          <p:nvSpPr>
            <p:cNvPr id="10" name="TextBox 9">
              <a:extLst>
                <a:ext uri="{FF2B5EF4-FFF2-40B4-BE49-F238E27FC236}">
                  <a16:creationId xmlns:a16="http://schemas.microsoft.com/office/drawing/2014/main" id="{9B110509-99D0-DE4B-8C30-30CF622666AE}"/>
                </a:ext>
              </a:extLst>
            </p:cNvPr>
            <p:cNvSpPr txBox="1"/>
            <p:nvPr/>
          </p:nvSpPr>
          <p:spPr>
            <a:xfrm>
              <a:off x="8757545" y="2275059"/>
              <a:ext cx="989311" cy="307857"/>
            </a:xfrm>
            <a:prstGeom prst="rect">
              <a:avLst/>
            </a:prstGeom>
            <a:noFill/>
          </p:spPr>
          <p:txBody>
            <a:bodyPr wrap="none" lIns="0" tIns="0" rIns="0" bIns="0" rtlCol="0">
              <a:spAutoFit/>
            </a:bodyPr>
            <a:lstStyle/>
            <a:p>
              <a:r>
                <a:rPr lang="en-US" sz="2000" b="1" dirty="0">
                  <a:solidFill>
                    <a:srgbClr val="000000"/>
                  </a:solidFill>
                </a:rPr>
                <a:t>Solutions</a:t>
              </a:r>
            </a:p>
          </p:txBody>
        </p:sp>
        <p:sp>
          <p:nvSpPr>
            <p:cNvPr id="12" name="Oval 11">
              <a:extLst>
                <a:ext uri="{FF2B5EF4-FFF2-40B4-BE49-F238E27FC236}">
                  <a16:creationId xmlns:a16="http://schemas.microsoft.com/office/drawing/2014/main" id="{88919E89-1A53-A24D-ADA0-263D376EB330}"/>
                </a:ext>
              </a:extLst>
            </p:cNvPr>
            <p:cNvSpPr/>
            <p:nvPr/>
          </p:nvSpPr>
          <p:spPr bwMode="gray">
            <a:xfrm>
              <a:off x="8161535"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FFFFFF"/>
                </a:solidFill>
              </a:endParaRPr>
            </a:p>
          </p:txBody>
        </p:sp>
      </p:grpSp>
      <p:grpSp>
        <p:nvGrpSpPr>
          <p:cNvPr id="14" name="Group 13">
            <a:extLst>
              <a:ext uri="{FF2B5EF4-FFF2-40B4-BE49-F238E27FC236}">
                <a16:creationId xmlns:a16="http://schemas.microsoft.com/office/drawing/2014/main" id="{5DCEF53A-EE88-3947-B26A-A808C808B1D8}"/>
              </a:ext>
            </a:extLst>
          </p:cNvPr>
          <p:cNvGrpSpPr>
            <a:grpSpLocks noChangeAspect="1"/>
          </p:cNvGrpSpPr>
          <p:nvPr/>
        </p:nvGrpSpPr>
        <p:grpSpPr>
          <a:xfrm>
            <a:off x="4202345" y="3973376"/>
            <a:ext cx="347147" cy="331694"/>
            <a:chOff x="2387099" y="911225"/>
            <a:chExt cx="5821864" cy="5568950"/>
          </a:xfrm>
          <a:solidFill>
            <a:schemeClr val="bg1"/>
          </a:solidFill>
        </p:grpSpPr>
        <p:sp>
          <p:nvSpPr>
            <p:cNvPr id="16" name="Freeform 15">
              <a:extLst>
                <a:ext uri="{FF2B5EF4-FFF2-40B4-BE49-F238E27FC236}">
                  <a16:creationId xmlns:a16="http://schemas.microsoft.com/office/drawing/2014/main" id="{6F08D2BE-AA87-BD40-A69C-83BEA98874C9}"/>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7" name="Freeform 16">
              <a:extLst>
                <a:ext uri="{FF2B5EF4-FFF2-40B4-BE49-F238E27FC236}">
                  <a16:creationId xmlns:a16="http://schemas.microsoft.com/office/drawing/2014/main" id="{5089666A-14D8-1349-9ED3-D0C73B34091F}"/>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8" name="Freeform 17">
              <a:extLst>
                <a:ext uri="{FF2B5EF4-FFF2-40B4-BE49-F238E27FC236}">
                  <a16:creationId xmlns:a16="http://schemas.microsoft.com/office/drawing/2014/main" id="{04F3C285-DBFC-984A-AD3F-41E7060A2F00}"/>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9" name="Freeform 18">
              <a:extLst>
                <a:ext uri="{FF2B5EF4-FFF2-40B4-BE49-F238E27FC236}">
                  <a16:creationId xmlns:a16="http://schemas.microsoft.com/office/drawing/2014/main" id="{2A63F90B-B759-9B46-AA65-5C427126D31D}"/>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0" name="Freeform 19">
              <a:extLst>
                <a:ext uri="{FF2B5EF4-FFF2-40B4-BE49-F238E27FC236}">
                  <a16:creationId xmlns:a16="http://schemas.microsoft.com/office/drawing/2014/main" id="{2F2DD301-35D7-274D-94B2-09E9FDC491F1}"/>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1" name="Freeform 20">
              <a:extLst>
                <a:ext uri="{FF2B5EF4-FFF2-40B4-BE49-F238E27FC236}">
                  <a16:creationId xmlns:a16="http://schemas.microsoft.com/office/drawing/2014/main" id="{8B3D9524-E246-F042-89A9-E1683D369C42}"/>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2" name="Freeform 21">
              <a:extLst>
                <a:ext uri="{FF2B5EF4-FFF2-40B4-BE49-F238E27FC236}">
                  <a16:creationId xmlns:a16="http://schemas.microsoft.com/office/drawing/2014/main" id="{BB093116-BCDB-C143-B4B9-EBD5EAC6A34D}"/>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3" name="Freeform 22">
              <a:extLst>
                <a:ext uri="{FF2B5EF4-FFF2-40B4-BE49-F238E27FC236}">
                  <a16:creationId xmlns:a16="http://schemas.microsoft.com/office/drawing/2014/main" id="{AB5545A7-D229-054D-9262-10FC6615116D}"/>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4" name="Freeform 12">
              <a:extLst>
                <a:ext uri="{FF2B5EF4-FFF2-40B4-BE49-F238E27FC236}">
                  <a16:creationId xmlns:a16="http://schemas.microsoft.com/office/drawing/2014/main" id="{CA32BC07-29F1-994D-8E47-E86E9E8E6820}"/>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5" name="Freeform 13">
              <a:extLst>
                <a:ext uri="{FF2B5EF4-FFF2-40B4-BE49-F238E27FC236}">
                  <a16:creationId xmlns:a16="http://schemas.microsoft.com/office/drawing/2014/main" id="{A7C82FB5-D4E7-2E49-88FB-76CEF0C69834}"/>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26" name="Group 25">
            <a:extLst>
              <a:ext uri="{FF2B5EF4-FFF2-40B4-BE49-F238E27FC236}">
                <a16:creationId xmlns:a16="http://schemas.microsoft.com/office/drawing/2014/main" id="{FEC54CAC-D284-D243-AAA0-265E14638DB5}"/>
              </a:ext>
            </a:extLst>
          </p:cNvPr>
          <p:cNvGrpSpPr/>
          <p:nvPr/>
        </p:nvGrpSpPr>
        <p:grpSpPr>
          <a:xfrm>
            <a:off x="4089724" y="1651104"/>
            <a:ext cx="6507130" cy="2016404"/>
            <a:chOff x="531812" y="2159267"/>
            <a:chExt cx="6508825" cy="2016929"/>
          </a:xfrm>
        </p:grpSpPr>
        <p:sp>
          <p:nvSpPr>
            <p:cNvPr id="27" name="TextBox 26">
              <a:extLst>
                <a:ext uri="{FF2B5EF4-FFF2-40B4-BE49-F238E27FC236}">
                  <a16:creationId xmlns:a16="http://schemas.microsoft.com/office/drawing/2014/main" id="{8BA1CD89-D5D2-9E4B-B466-1A50573FDC14}"/>
                </a:ext>
              </a:extLst>
            </p:cNvPr>
            <p:cNvSpPr txBox="1"/>
            <p:nvPr/>
          </p:nvSpPr>
          <p:spPr>
            <a:xfrm>
              <a:off x="1127822" y="2893732"/>
              <a:ext cx="5912815"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dirty="0">
                  <a:solidFill>
                    <a:srgbClr val="000000"/>
                  </a:solidFill>
                </a:rPr>
                <a:t>Drag and Drop an XLS, CSV, XML, or JSON file</a:t>
              </a:r>
            </a:p>
            <a:p>
              <a:pPr marL="342831" indent="-342831">
                <a:buFont typeface="Arial" panose="020B0604020202020204" pitchFamily="34" charset="0"/>
                <a:buChar char="•"/>
              </a:pPr>
              <a:r>
                <a:rPr lang="en-US" sz="2000" dirty="0">
                  <a:solidFill>
                    <a:srgbClr val="000000"/>
                  </a:solidFill>
                </a:rPr>
                <a:t>Create table in Autonomous Database</a:t>
              </a:r>
            </a:p>
            <a:p>
              <a:pPr marL="342831" indent="-342831">
                <a:buFont typeface="Arial" panose="020B0604020202020204" pitchFamily="34" charset="0"/>
                <a:buChar char="•"/>
              </a:pPr>
              <a:r>
                <a:rPr lang="en-US" sz="2000" dirty="0">
                  <a:solidFill>
                    <a:srgbClr val="000000"/>
                  </a:solidFill>
                </a:rPr>
                <a:t>Upload data into new table</a:t>
              </a:r>
            </a:p>
            <a:p>
              <a:pPr marL="342831" indent="-342831">
                <a:buFont typeface="Arial" panose="020B0604020202020204" pitchFamily="34" charset="0"/>
                <a:buChar char="•"/>
              </a:pPr>
              <a:r>
                <a:rPr lang="en-US" sz="2000" dirty="0">
                  <a:solidFill>
                    <a:srgbClr val="000000"/>
                  </a:solidFill>
                </a:rPr>
                <a:t>Create App based on new table</a:t>
              </a:r>
            </a:p>
          </p:txBody>
        </p:sp>
        <p:sp>
          <p:nvSpPr>
            <p:cNvPr id="28" name="TextBox 27">
              <a:extLst>
                <a:ext uri="{FF2B5EF4-FFF2-40B4-BE49-F238E27FC236}">
                  <a16:creationId xmlns:a16="http://schemas.microsoft.com/office/drawing/2014/main" id="{505E863D-F463-5940-94CD-F655ED157333}"/>
                </a:ext>
              </a:extLst>
            </p:cNvPr>
            <p:cNvSpPr txBox="1"/>
            <p:nvPr/>
          </p:nvSpPr>
          <p:spPr>
            <a:xfrm>
              <a:off x="1134900" y="2264972"/>
              <a:ext cx="914527" cy="307857"/>
            </a:xfrm>
            <a:prstGeom prst="rect">
              <a:avLst/>
            </a:prstGeom>
            <a:noFill/>
          </p:spPr>
          <p:txBody>
            <a:bodyPr wrap="none" lIns="0" tIns="0" rIns="0" bIns="0" rtlCol="0">
              <a:spAutoFit/>
            </a:bodyPr>
            <a:lstStyle/>
            <a:p>
              <a:r>
                <a:rPr lang="en-US" sz="2000" b="1" dirty="0">
                  <a:solidFill>
                    <a:srgbClr val="000000"/>
                  </a:solidFill>
                </a:rPr>
                <a:t>Features</a:t>
              </a:r>
            </a:p>
          </p:txBody>
        </p:sp>
        <p:sp>
          <p:nvSpPr>
            <p:cNvPr id="29" name="Oval 28">
              <a:extLst>
                <a:ext uri="{FF2B5EF4-FFF2-40B4-BE49-F238E27FC236}">
                  <a16:creationId xmlns:a16="http://schemas.microsoft.com/office/drawing/2014/main" id="{D1BC5469-BF30-CB47-99BB-03356D42A229}"/>
                </a:ext>
              </a:extLst>
            </p:cNvPr>
            <p:cNvSpPr/>
            <p:nvPr/>
          </p:nvSpPr>
          <p:spPr bwMode="gray">
            <a:xfrm>
              <a:off x="531812"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31" name="Group 30">
            <a:extLst>
              <a:ext uri="{FF2B5EF4-FFF2-40B4-BE49-F238E27FC236}">
                <a16:creationId xmlns:a16="http://schemas.microsoft.com/office/drawing/2014/main" id="{1F55F92D-AED3-184C-AF55-327354AA5A65}"/>
              </a:ext>
            </a:extLst>
          </p:cNvPr>
          <p:cNvGrpSpPr/>
          <p:nvPr/>
        </p:nvGrpSpPr>
        <p:grpSpPr>
          <a:xfrm>
            <a:off x="4235716" y="1746829"/>
            <a:ext cx="267731" cy="344693"/>
            <a:chOff x="603771" y="4121126"/>
            <a:chExt cx="645343" cy="830852"/>
          </a:xfrm>
          <a:solidFill>
            <a:schemeClr val="bg1"/>
          </a:solidFill>
        </p:grpSpPr>
        <p:sp>
          <p:nvSpPr>
            <p:cNvPr id="32" name="Freeform 31">
              <a:extLst>
                <a:ext uri="{FF2B5EF4-FFF2-40B4-BE49-F238E27FC236}">
                  <a16:creationId xmlns:a16="http://schemas.microsoft.com/office/drawing/2014/main" id="{3F15224D-7166-ED48-8092-E90368AB1E1C}"/>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3" name="Freeform 32">
              <a:extLst>
                <a:ext uri="{FF2B5EF4-FFF2-40B4-BE49-F238E27FC236}">
                  <a16:creationId xmlns:a16="http://schemas.microsoft.com/office/drawing/2014/main" id="{B327FE56-2EC5-CF48-95D0-9AB1860347A3}"/>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4" name="Freeform 33">
              <a:extLst>
                <a:ext uri="{FF2B5EF4-FFF2-40B4-BE49-F238E27FC236}">
                  <a16:creationId xmlns:a16="http://schemas.microsoft.com/office/drawing/2014/main" id="{C3C53C72-0AD9-8548-97F8-FCB0FCF3FD5F}"/>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5" name="Freeform 34">
              <a:extLst>
                <a:ext uri="{FF2B5EF4-FFF2-40B4-BE49-F238E27FC236}">
                  <a16:creationId xmlns:a16="http://schemas.microsoft.com/office/drawing/2014/main" id="{1D4EC9B0-63A5-9847-BCBC-129FA00E3714}"/>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6" name="Freeform 35">
              <a:extLst>
                <a:ext uri="{FF2B5EF4-FFF2-40B4-BE49-F238E27FC236}">
                  <a16:creationId xmlns:a16="http://schemas.microsoft.com/office/drawing/2014/main" id="{D319E976-1E7D-E441-A1A4-41F6BC49BBF0}"/>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pic>
        <p:nvPicPr>
          <p:cNvPr id="37" name="Picture 36">
            <a:extLst>
              <a:ext uri="{FF2B5EF4-FFF2-40B4-BE49-F238E27FC236}">
                <a16:creationId xmlns:a16="http://schemas.microsoft.com/office/drawing/2014/main" id="{F5BC68AA-D667-2145-AC9B-A5B0133F97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141" y="1355252"/>
            <a:ext cx="2481599" cy="2481599"/>
          </a:xfrm>
          <a:prstGeom prst="rect">
            <a:avLst/>
          </a:prstGeom>
        </p:spPr>
      </p:pic>
      <p:pic>
        <p:nvPicPr>
          <p:cNvPr id="38" name="Picture 37">
            <a:extLst>
              <a:ext uri="{FF2B5EF4-FFF2-40B4-BE49-F238E27FC236}">
                <a16:creationId xmlns:a16="http://schemas.microsoft.com/office/drawing/2014/main" id="{F6C47BCA-37F2-4544-9FD6-BB4512BAC5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215" y="3836851"/>
            <a:ext cx="2531450" cy="2531450"/>
          </a:xfrm>
          <a:prstGeom prst="rect">
            <a:avLst/>
          </a:prstGeom>
        </p:spPr>
      </p:pic>
      <p:sp>
        <p:nvSpPr>
          <p:cNvPr id="39" name="Down Arrow 38">
            <a:extLst>
              <a:ext uri="{FF2B5EF4-FFF2-40B4-BE49-F238E27FC236}">
                <a16:creationId xmlns:a16="http://schemas.microsoft.com/office/drawing/2014/main" id="{2BE63102-CB58-314B-88C0-71F7AE6BFCE7}"/>
              </a:ext>
            </a:extLst>
          </p:cNvPr>
          <p:cNvSpPr/>
          <p:nvPr/>
        </p:nvSpPr>
        <p:spPr bwMode="gray">
          <a:xfrm>
            <a:off x="1494824" y="3653612"/>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sp>
        <p:nvSpPr>
          <p:cNvPr id="40" name="Slide Number Placeholder 2">
            <a:extLst>
              <a:ext uri="{FF2B5EF4-FFF2-40B4-BE49-F238E27FC236}">
                <a16:creationId xmlns:a16="http://schemas.microsoft.com/office/drawing/2014/main" id="{0942112A-82C1-1C49-95C9-47E8C68D3EAA}"/>
              </a:ext>
            </a:extLst>
          </p:cNvPr>
          <p:cNvSpPr txBox="1">
            <a:spLocks/>
          </p:cNvSpPr>
          <p:nvPr/>
        </p:nvSpPr>
        <p:spPr>
          <a:xfrm>
            <a:off x="11276011" y="6556248"/>
            <a:ext cx="381661"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1EAA63-D034-42AE-91FA-B13B9518C7BE}" type="slidenum">
              <a:rPr lang="en-US" sz="1000" smtClean="0"/>
              <a:pPr algn="r"/>
              <a:t>6</a:t>
            </a:fld>
            <a:endParaRPr lang="en-US" sz="1000" dirty="0"/>
          </a:p>
        </p:txBody>
      </p:sp>
      <p:sp>
        <p:nvSpPr>
          <p:cNvPr id="41" name="Footer Placeholder 3">
            <a:extLst>
              <a:ext uri="{FF2B5EF4-FFF2-40B4-BE49-F238E27FC236}">
                <a16:creationId xmlns:a16="http://schemas.microsoft.com/office/drawing/2014/main" id="{6DE85CFA-22EB-4645-8715-F911294B51D9}"/>
              </a:ext>
            </a:extLst>
          </p:cNvPr>
          <p:cNvSpPr txBox="1">
            <a:spLocks/>
          </p:cNvSpPr>
          <p:nvPr/>
        </p:nvSpPr>
        <p:spPr>
          <a:xfrm>
            <a:off x="3008243" y="6556248"/>
            <a:ext cx="8230252" cy="182880"/>
          </a:xfrm>
          <a:prstGeom prst="rect">
            <a:avLst/>
          </a:prstGeom>
        </p:spPr>
        <p:txBody>
          <a:bodyPr vert="horz" lIns="0" tIns="45720" rIns="0" bIns="45720" rtlCol="0">
            <a:noAutofit/>
          </a:bodyPr>
          <a:lstStyle>
            <a:lvl1pPr marL="193675" indent="-193675" algn="l" defTabSz="914400" rtl="0" eaLnBrk="1" latinLnBrk="0" hangingPunct="1">
              <a:lnSpc>
                <a:spcPct val="90000"/>
              </a:lnSpc>
              <a:spcBef>
                <a:spcPts val="1200"/>
              </a:spcBef>
              <a:buClr>
                <a:schemeClr val="tx1"/>
              </a:buClr>
              <a:buFont typeface="Arial" panose="020B0604020202020204" pitchFamily="34" charset="0"/>
              <a:buChar char="•"/>
              <a:tabLst/>
              <a:defRPr sz="2400" b="0" i="0" kern="1200">
                <a:solidFill>
                  <a:srgbClr val="FFFFFF"/>
                </a:solidFill>
                <a:latin typeface="+mn-lt"/>
                <a:ea typeface="+mn-ea"/>
                <a:cs typeface="+mn-cs"/>
              </a:defRPr>
            </a:lvl1pPr>
            <a:lvl2pPr marL="411480" indent="-182880" algn="l" defTabSz="914400" rtl="0" eaLnBrk="1" latinLnBrk="0" hangingPunct="1">
              <a:lnSpc>
                <a:spcPct val="90000"/>
              </a:lnSpc>
              <a:spcBef>
                <a:spcPts val="1200"/>
              </a:spcBef>
              <a:buClr>
                <a:schemeClr val="tx1"/>
              </a:buClr>
              <a:buFont typeface="System Font Regular"/>
              <a:buChar char="–"/>
              <a:tabLst/>
              <a:defRPr sz="2000" b="0" i="0" kern="1200">
                <a:solidFill>
                  <a:srgbClr val="FFFFFF"/>
                </a:solidFill>
                <a:latin typeface="+mn-lt"/>
                <a:ea typeface="+mn-ea"/>
                <a:cs typeface="+mn-cs"/>
              </a:defRPr>
            </a:lvl2pPr>
            <a:lvl3pPr marL="594360" indent="-182880" algn="l" defTabSz="914400" rtl="0" eaLnBrk="1" latinLnBrk="0" hangingPunct="1">
              <a:lnSpc>
                <a:spcPct val="90000"/>
              </a:lnSpc>
              <a:spcBef>
                <a:spcPts val="1200"/>
              </a:spcBef>
              <a:buClr>
                <a:schemeClr val="tx1"/>
              </a:buClr>
              <a:buSzPct val="110000"/>
              <a:buFont typeface="Arial" panose="020B0604020202020204" pitchFamily="34" charset="0"/>
              <a:buChar char="•"/>
              <a:defRPr lang="en-US" sz="2000" b="0" i="0" kern="1200">
                <a:solidFill>
                  <a:srgbClr val="FFFFFF"/>
                </a:solidFill>
                <a:latin typeface="+mn-lt"/>
                <a:ea typeface="+mn-ea"/>
                <a:cs typeface="+mn-cs"/>
              </a:defRPr>
            </a:lvl3pPr>
            <a:lvl4pPr marL="808038" indent="-185738" algn="l" defTabSz="914400" rtl="0" eaLnBrk="1" latinLnBrk="0" hangingPunct="1">
              <a:lnSpc>
                <a:spcPct val="90000"/>
              </a:lnSpc>
              <a:spcBef>
                <a:spcPts val="1200"/>
              </a:spcBef>
              <a:buClr>
                <a:schemeClr val="tx1"/>
              </a:buClr>
              <a:buFont typeface="Arial" panose="020B0604020202020204" pitchFamily="34" charset="0"/>
              <a:buChar char="–"/>
              <a:tabLst/>
              <a:defRPr lang="en-US" sz="1800" b="0" i="0" kern="1200">
                <a:solidFill>
                  <a:srgbClr val="FFFFFF"/>
                </a:solidFill>
                <a:latin typeface="+mn-lt"/>
                <a:ea typeface="+mn-ea"/>
                <a:cs typeface="+mn-cs"/>
              </a:defRPr>
            </a:lvl4pPr>
            <a:lvl5pPr marL="982663" indent="-161925" algn="l" defTabSz="914400" rtl="0" eaLnBrk="1" latinLnBrk="0" hangingPunct="1">
              <a:lnSpc>
                <a:spcPct val="90000"/>
              </a:lnSpc>
              <a:spcBef>
                <a:spcPts val="1200"/>
              </a:spcBef>
              <a:buClr>
                <a:schemeClr val="tx1"/>
              </a:buClr>
              <a:buFont typeface="Arial" panose="020B0604020202020204" pitchFamily="34" charset="0"/>
              <a:buChar char="•"/>
              <a:tabLst/>
              <a:defRPr lang="en-US" sz="1600" b="0" i="0" kern="1200">
                <a:solidFill>
                  <a:srgbClr val="FFFFFF"/>
                </a:solidFill>
                <a:latin typeface="+mn-lt"/>
                <a:ea typeface="+mn-ea"/>
                <a:cs typeface="+mn-cs"/>
              </a:defRPr>
            </a:lvl5pPr>
            <a:lvl6pPr marL="846138" indent="-174625"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tabLst/>
              <a:defRPr sz="1600" kern="1200">
                <a:solidFill>
                  <a:schemeClr val="tx1"/>
                </a:solidFill>
                <a:latin typeface="+mn-lt"/>
                <a:ea typeface="+mn-ea"/>
                <a:cs typeface="+mn-cs"/>
              </a:defRPr>
            </a:lvl6pPr>
            <a:lvl7pPr marL="1069975" indent="-187325"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tabLst/>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r">
              <a:buNone/>
            </a:pPr>
            <a:r>
              <a:rPr lang="en-US" sz="1000" dirty="0"/>
              <a:t>Copyright © 2019, Oracle and/or its affiliates. All rights reserved.</a:t>
            </a:r>
          </a:p>
        </p:txBody>
      </p:sp>
    </p:spTree>
    <p:extLst>
      <p:ext uri="{BB962C8B-B14F-4D97-AF65-F5344CB8AC3E}">
        <p14:creationId xmlns:p14="http://schemas.microsoft.com/office/powerpoint/2010/main" val="2107482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 Use Cases</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lang="en-US" sz="2400" b="1" dirty="0">
                <a:solidFill>
                  <a:srgbClr val="FF0000"/>
                </a:solidFill>
              </a:rPr>
              <a:t>Extending Enterprise Systems </a:t>
            </a:r>
            <a:endParaRPr kumimoji="0" lang="en-US" sz="2400" b="1" i="0" u="none" strike="noStrike" kern="1200" cap="none" spc="0" normalizeH="0" baseline="0" noProof="0" dirty="0">
              <a:ln>
                <a:noFill/>
              </a:ln>
              <a:solidFill>
                <a:srgbClr val="FF0000"/>
              </a:solidFill>
              <a:effectLst/>
              <a:uLnTx/>
              <a:uFillTx/>
            </a:endParaRPr>
          </a:p>
        </p:txBody>
      </p:sp>
      <p:pic>
        <p:nvPicPr>
          <p:cNvPr id="6" name="Picture 5" descr="extending-enterprise-apps-512.png">
            <a:extLst>
              <a:ext uri="{FF2B5EF4-FFF2-40B4-BE49-F238E27FC236}">
                <a16:creationId xmlns:a16="http://schemas.microsoft.com/office/drawing/2014/main" id="{6A8E4159-D27A-134F-A1EB-4DC1BB952E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261" y="1955409"/>
            <a:ext cx="2996419" cy="2996419"/>
          </a:xfrm>
          <a:prstGeom prst="rect">
            <a:avLst/>
          </a:prstGeom>
        </p:spPr>
      </p:pic>
      <p:grpSp>
        <p:nvGrpSpPr>
          <p:cNvPr id="8" name="Group 7">
            <a:extLst>
              <a:ext uri="{FF2B5EF4-FFF2-40B4-BE49-F238E27FC236}">
                <a16:creationId xmlns:a16="http://schemas.microsoft.com/office/drawing/2014/main" id="{CE22AACC-CFB1-0143-ACEF-1DC694394816}"/>
              </a:ext>
            </a:extLst>
          </p:cNvPr>
          <p:cNvGrpSpPr/>
          <p:nvPr/>
        </p:nvGrpSpPr>
        <p:grpSpPr>
          <a:xfrm>
            <a:off x="4089724" y="3626719"/>
            <a:ext cx="6120761" cy="2016404"/>
            <a:chOff x="8161535" y="2159267"/>
            <a:chExt cx="6122355" cy="2016929"/>
          </a:xfrm>
        </p:grpSpPr>
        <p:sp>
          <p:nvSpPr>
            <p:cNvPr id="9" name="TextBox 8">
              <a:extLst>
                <a:ext uri="{FF2B5EF4-FFF2-40B4-BE49-F238E27FC236}">
                  <a16:creationId xmlns:a16="http://schemas.microsoft.com/office/drawing/2014/main" id="{7BCEF0B2-C2CE-5E40-99CB-FD0B22529881}"/>
                </a:ext>
              </a:extLst>
            </p:cNvPr>
            <p:cNvSpPr txBox="1"/>
            <p:nvPr/>
          </p:nvSpPr>
          <p:spPr>
            <a:xfrm>
              <a:off x="8757545" y="2893732"/>
              <a:ext cx="5526345"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i="1" dirty="0">
                  <a:solidFill>
                    <a:srgbClr val="000000"/>
                  </a:solidFill>
                </a:rPr>
                <a:t>Meet non-standard requirements</a:t>
              </a:r>
            </a:p>
            <a:p>
              <a:pPr marL="342831" indent="-342831">
                <a:buFont typeface="Arial" panose="020B0604020202020204" pitchFamily="34" charset="0"/>
                <a:buChar char="•"/>
              </a:pPr>
              <a:r>
                <a:rPr lang="en-US" sz="2000" i="1" dirty="0">
                  <a:solidFill>
                    <a:srgbClr val="000000"/>
                  </a:solidFill>
                </a:rPr>
                <a:t>Optimize common business functions</a:t>
              </a:r>
            </a:p>
            <a:p>
              <a:pPr marL="342831" indent="-342831">
                <a:buFont typeface="Arial" panose="020B0604020202020204" pitchFamily="34" charset="0"/>
                <a:buChar char="•"/>
              </a:pPr>
              <a:r>
                <a:rPr lang="en-US" sz="2000" i="1" dirty="0">
                  <a:solidFill>
                    <a:srgbClr val="000000"/>
                  </a:solidFill>
                </a:rPr>
                <a:t>Enhance data capture </a:t>
              </a:r>
            </a:p>
            <a:p>
              <a:pPr marL="342831" indent="-342831">
                <a:buFont typeface="Arial" panose="020B0604020202020204" pitchFamily="34" charset="0"/>
                <a:buChar char="•"/>
              </a:pPr>
              <a:r>
                <a:rPr lang="en-US" sz="2000" i="1" dirty="0">
                  <a:solidFill>
                    <a:srgbClr val="000000"/>
                  </a:solidFill>
                </a:rPr>
                <a:t>Integrate disparate data sources</a:t>
              </a:r>
            </a:p>
            <a:p>
              <a:pPr marL="342831" indent="-342831">
                <a:buFont typeface="Arial" panose="020B0604020202020204" pitchFamily="34" charset="0"/>
                <a:buChar char="•"/>
              </a:pPr>
              <a:endParaRPr lang="en-US" sz="2000" dirty="0">
                <a:solidFill>
                  <a:srgbClr val="000000"/>
                </a:solidFill>
              </a:endParaRPr>
            </a:p>
          </p:txBody>
        </p:sp>
        <p:sp>
          <p:nvSpPr>
            <p:cNvPr id="10" name="TextBox 9">
              <a:extLst>
                <a:ext uri="{FF2B5EF4-FFF2-40B4-BE49-F238E27FC236}">
                  <a16:creationId xmlns:a16="http://schemas.microsoft.com/office/drawing/2014/main" id="{DE22568C-10DA-D748-AF18-9BCAA9EAAC7D}"/>
                </a:ext>
              </a:extLst>
            </p:cNvPr>
            <p:cNvSpPr txBox="1"/>
            <p:nvPr/>
          </p:nvSpPr>
          <p:spPr>
            <a:xfrm>
              <a:off x="8757544" y="2275059"/>
              <a:ext cx="1409200" cy="307857"/>
            </a:xfrm>
            <a:prstGeom prst="rect">
              <a:avLst/>
            </a:prstGeom>
            <a:noFill/>
          </p:spPr>
          <p:txBody>
            <a:bodyPr wrap="square" lIns="0" tIns="0" rIns="0" bIns="0" rtlCol="0">
              <a:spAutoFit/>
            </a:bodyPr>
            <a:lstStyle/>
            <a:p>
              <a:r>
                <a:rPr lang="en-US" sz="2000" b="1" dirty="0">
                  <a:solidFill>
                    <a:srgbClr val="000000"/>
                  </a:solidFill>
                </a:rPr>
                <a:t>Solutions</a:t>
              </a:r>
            </a:p>
          </p:txBody>
        </p:sp>
        <p:sp>
          <p:nvSpPr>
            <p:cNvPr id="12" name="Oval 11">
              <a:extLst>
                <a:ext uri="{FF2B5EF4-FFF2-40B4-BE49-F238E27FC236}">
                  <a16:creationId xmlns:a16="http://schemas.microsoft.com/office/drawing/2014/main" id="{263AAA2C-90E7-1E4D-AE54-F55EAF9B4AFD}"/>
                </a:ext>
              </a:extLst>
            </p:cNvPr>
            <p:cNvSpPr/>
            <p:nvPr/>
          </p:nvSpPr>
          <p:spPr bwMode="gray">
            <a:xfrm>
              <a:off x="8161535"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15" name="Group 14">
            <a:extLst>
              <a:ext uri="{FF2B5EF4-FFF2-40B4-BE49-F238E27FC236}">
                <a16:creationId xmlns:a16="http://schemas.microsoft.com/office/drawing/2014/main" id="{34DD48F9-0EE7-3B4B-8604-669FA9063583}"/>
              </a:ext>
            </a:extLst>
          </p:cNvPr>
          <p:cNvGrpSpPr>
            <a:grpSpLocks noChangeAspect="1"/>
          </p:cNvGrpSpPr>
          <p:nvPr/>
        </p:nvGrpSpPr>
        <p:grpSpPr>
          <a:xfrm>
            <a:off x="4202345" y="3714346"/>
            <a:ext cx="347147" cy="331694"/>
            <a:chOff x="2387099" y="911225"/>
            <a:chExt cx="5821864" cy="5568950"/>
          </a:xfrm>
          <a:solidFill>
            <a:schemeClr val="bg1"/>
          </a:solidFill>
        </p:grpSpPr>
        <p:sp>
          <p:nvSpPr>
            <p:cNvPr id="16" name="Freeform 15">
              <a:extLst>
                <a:ext uri="{FF2B5EF4-FFF2-40B4-BE49-F238E27FC236}">
                  <a16:creationId xmlns:a16="http://schemas.microsoft.com/office/drawing/2014/main" id="{093B78CE-F7E7-4849-BF76-0DD732837B5F}"/>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7" name="Freeform 16">
              <a:extLst>
                <a:ext uri="{FF2B5EF4-FFF2-40B4-BE49-F238E27FC236}">
                  <a16:creationId xmlns:a16="http://schemas.microsoft.com/office/drawing/2014/main" id="{740DCCCA-9986-EA42-B84D-2B3C394CA40F}"/>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9" name="Freeform 18">
              <a:extLst>
                <a:ext uri="{FF2B5EF4-FFF2-40B4-BE49-F238E27FC236}">
                  <a16:creationId xmlns:a16="http://schemas.microsoft.com/office/drawing/2014/main" id="{149F40BD-339D-324E-B200-396EC13B8F29}"/>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0" name="Freeform 19">
              <a:extLst>
                <a:ext uri="{FF2B5EF4-FFF2-40B4-BE49-F238E27FC236}">
                  <a16:creationId xmlns:a16="http://schemas.microsoft.com/office/drawing/2014/main" id="{CEDFBCF4-1A43-0D44-8C80-8A5436E6CD35}"/>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1" name="Freeform 20">
              <a:extLst>
                <a:ext uri="{FF2B5EF4-FFF2-40B4-BE49-F238E27FC236}">
                  <a16:creationId xmlns:a16="http://schemas.microsoft.com/office/drawing/2014/main" id="{04117A83-0892-B049-A452-D18EE86E82A7}"/>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2" name="Freeform 21">
              <a:extLst>
                <a:ext uri="{FF2B5EF4-FFF2-40B4-BE49-F238E27FC236}">
                  <a16:creationId xmlns:a16="http://schemas.microsoft.com/office/drawing/2014/main" id="{6043F38B-86B4-7D41-B6E4-5C4E5D8EC97B}"/>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3" name="Freeform 22">
              <a:extLst>
                <a:ext uri="{FF2B5EF4-FFF2-40B4-BE49-F238E27FC236}">
                  <a16:creationId xmlns:a16="http://schemas.microsoft.com/office/drawing/2014/main" id="{70BE67C7-AA48-1C41-8CAD-F0C828877E68}"/>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4" name="Freeform 23">
              <a:extLst>
                <a:ext uri="{FF2B5EF4-FFF2-40B4-BE49-F238E27FC236}">
                  <a16:creationId xmlns:a16="http://schemas.microsoft.com/office/drawing/2014/main" id="{DA5A3C7E-F338-2A45-8E24-5B4E311289FA}"/>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5" name="Freeform 12">
              <a:extLst>
                <a:ext uri="{FF2B5EF4-FFF2-40B4-BE49-F238E27FC236}">
                  <a16:creationId xmlns:a16="http://schemas.microsoft.com/office/drawing/2014/main" id="{14544D6D-66BB-A14B-BC8A-84A571136E41}"/>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6" name="Freeform 13">
              <a:extLst>
                <a:ext uri="{FF2B5EF4-FFF2-40B4-BE49-F238E27FC236}">
                  <a16:creationId xmlns:a16="http://schemas.microsoft.com/office/drawing/2014/main" id="{21411A8E-FD3F-C042-8C1B-7245683B5929}"/>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27" name="Group 26">
            <a:extLst>
              <a:ext uri="{FF2B5EF4-FFF2-40B4-BE49-F238E27FC236}">
                <a16:creationId xmlns:a16="http://schemas.microsoft.com/office/drawing/2014/main" id="{8D7C3CCC-4040-A640-8EFC-4A4EE4C8A2D5}"/>
              </a:ext>
            </a:extLst>
          </p:cNvPr>
          <p:cNvGrpSpPr/>
          <p:nvPr/>
        </p:nvGrpSpPr>
        <p:grpSpPr>
          <a:xfrm>
            <a:off x="4089724" y="1402959"/>
            <a:ext cx="6507130" cy="2016404"/>
            <a:chOff x="531812" y="2159267"/>
            <a:chExt cx="6508825" cy="2016929"/>
          </a:xfrm>
        </p:grpSpPr>
        <p:sp>
          <p:nvSpPr>
            <p:cNvPr id="28" name="TextBox 27">
              <a:extLst>
                <a:ext uri="{FF2B5EF4-FFF2-40B4-BE49-F238E27FC236}">
                  <a16:creationId xmlns:a16="http://schemas.microsoft.com/office/drawing/2014/main" id="{335420E1-0CA5-D54E-9CDB-B2341B5F5C9D}"/>
                </a:ext>
              </a:extLst>
            </p:cNvPr>
            <p:cNvSpPr txBox="1"/>
            <p:nvPr/>
          </p:nvSpPr>
          <p:spPr>
            <a:xfrm>
              <a:off x="1127822" y="2893732"/>
              <a:ext cx="5912815"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dirty="0">
                  <a:solidFill>
                    <a:srgbClr val="000000"/>
                  </a:solidFill>
                </a:rPr>
                <a:t>Extend ERPs and other enterprise software</a:t>
              </a:r>
            </a:p>
            <a:p>
              <a:pPr marL="342831" indent="-342831">
                <a:buFont typeface="Arial" panose="020B0604020202020204" pitchFamily="34" charset="0"/>
                <a:buChar char="•"/>
              </a:pPr>
              <a:r>
                <a:rPr lang="en-US" sz="2000" dirty="0">
                  <a:solidFill>
                    <a:srgbClr val="000000"/>
                  </a:solidFill>
                </a:rPr>
                <a:t>Provide organization-specific dashboards</a:t>
              </a:r>
            </a:p>
            <a:p>
              <a:pPr marL="342831" indent="-342831">
                <a:buFont typeface="Arial" panose="020B0604020202020204" pitchFamily="34" charset="0"/>
                <a:buChar char="•"/>
              </a:pPr>
              <a:r>
                <a:rPr lang="en-US" sz="2000" dirty="0">
                  <a:solidFill>
                    <a:srgbClr val="000000"/>
                  </a:solidFill>
                </a:rPr>
                <a:t>Improved workflows</a:t>
              </a:r>
            </a:p>
            <a:p>
              <a:pPr marL="342831" indent="-342831">
                <a:buFont typeface="Arial" panose="020B0604020202020204" pitchFamily="34" charset="0"/>
                <a:buChar char="•"/>
              </a:pPr>
              <a:r>
                <a:rPr lang="en-US" sz="2000" dirty="0">
                  <a:solidFill>
                    <a:srgbClr val="000000"/>
                  </a:solidFill>
                </a:rPr>
                <a:t>Fill gaps</a:t>
              </a:r>
            </a:p>
          </p:txBody>
        </p:sp>
        <p:sp>
          <p:nvSpPr>
            <p:cNvPr id="29" name="TextBox 28">
              <a:extLst>
                <a:ext uri="{FF2B5EF4-FFF2-40B4-BE49-F238E27FC236}">
                  <a16:creationId xmlns:a16="http://schemas.microsoft.com/office/drawing/2014/main" id="{BB9061A6-5031-D74C-BF5D-D04323E4DF16}"/>
                </a:ext>
              </a:extLst>
            </p:cNvPr>
            <p:cNvSpPr txBox="1"/>
            <p:nvPr/>
          </p:nvSpPr>
          <p:spPr>
            <a:xfrm>
              <a:off x="1134900" y="2264972"/>
              <a:ext cx="914527" cy="307857"/>
            </a:xfrm>
            <a:prstGeom prst="rect">
              <a:avLst/>
            </a:prstGeom>
            <a:noFill/>
          </p:spPr>
          <p:txBody>
            <a:bodyPr wrap="none" lIns="0" tIns="0" rIns="0" bIns="0" rtlCol="0">
              <a:spAutoFit/>
            </a:bodyPr>
            <a:lstStyle/>
            <a:p>
              <a:r>
                <a:rPr lang="en-US" sz="2000" b="1" dirty="0">
                  <a:solidFill>
                    <a:srgbClr val="000000"/>
                  </a:solidFill>
                </a:rPr>
                <a:t>Features</a:t>
              </a:r>
            </a:p>
          </p:txBody>
        </p:sp>
        <p:sp>
          <p:nvSpPr>
            <p:cNvPr id="30" name="Oval 29">
              <a:extLst>
                <a:ext uri="{FF2B5EF4-FFF2-40B4-BE49-F238E27FC236}">
                  <a16:creationId xmlns:a16="http://schemas.microsoft.com/office/drawing/2014/main" id="{05E1BC64-6077-5E42-B807-CA45633A0DC0}"/>
                </a:ext>
              </a:extLst>
            </p:cNvPr>
            <p:cNvSpPr/>
            <p:nvPr/>
          </p:nvSpPr>
          <p:spPr bwMode="gray">
            <a:xfrm>
              <a:off x="531812"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32" name="Group 31">
            <a:extLst>
              <a:ext uri="{FF2B5EF4-FFF2-40B4-BE49-F238E27FC236}">
                <a16:creationId xmlns:a16="http://schemas.microsoft.com/office/drawing/2014/main" id="{AEFC52EC-DB66-DD40-9789-23544E19BFB5}"/>
              </a:ext>
            </a:extLst>
          </p:cNvPr>
          <p:cNvGrpSpPr/>
          <p:nvPr/>
        </p:nvGrpSpPr>
        <p:grpSpPr>
          <a:xfrm>
            <a:off x="4235716" y="1487799"/>
            <a:ext cx="267731" cy="344693"/>
            <a:chOff x="603771" y="4121126"/>
            <a:chExt cx="645343" cy="830852"/>
          </a:xfrm>
          <a:solidFill>
            <a:schemeClr val="bg1"/>
          </a:solidFill>
        </p:grpSpPr>
        <p:sp>
          <p:nvSpPr>
            <p:cNvPr id="33" name="Freeform 32">
              <a:extLst>
                <a:ext uri="{FF2B5EF4-FFF2-40B4-BE49-F238E27FC236}">
                  <a16:creationId xmlns:a16="http://schemas.microsoft.com/office/drawing/2014/main" id="{8C83258F-1B12-4A44-A9BB-77E1D01A2BFA}"/>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4" name="Freeform 33">
              <a:extLst>
                <a:ext uri="{FF2B5EF4-FFF2-40B4-BE49-F238E27FC236}">
                  <a16:creationId xmlns:a16="http://schemas.microsoft.com/office/drawing/2014/main" id="{FAAD17EE-1F48-2E40-99CE-AA420580C64E}"/>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5" name="Freeform 34">
              <a:extLst>
                <a:ext uri="{FF2B5EF4-FFF2-40B4-BE49-F238E27FC236}">
                  <a16:creationId xmlns:a16="http://schemas.microsoft.com/office/drawing/2014/main" id="{ECBC13D8-5F86-504F-9CF9-BFFE30EACEDE}"/>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6" name="Freeform 35">
              <a:extLst>
                <a:ext uri="{FF2B5EF4-FFF2-40B4-BE49-F238E27FC236}">
                  <a16:creationId xmlns:a16="http://schemas.microsoft.com/office/drawing/2014/main" id="{9198B5C2-8084-1843-A04D-C74FB5F40B17}"/>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7" name="Freeform 36">
              <a:extLst>
                <a:ext uri="{FF2B5EF4-FFF2-40B4-BE49-F238E27FC236}">
                  <a16:creationId xmlns:a16="http://schemas.microsoft.com/office/drawing/2014/main" id="{499C8D92-5BC1-FE4D-8522-6D1ABF024ECC}"/>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sp>
        <p:nvSpPr>
          <p:cNvPr id="2" name="Rectangle 1">
            <a:extLst>
              <a:ext uri="{FF2B5EF4-FFF2-40B4-BE49-F238E27FC236}">
                <a16:creationId xmlns:a16="http://schemas.microsoft.com/office/drawing/2014/main" id="{F0701E48-6046-C14C-A7F0-057DE3426BAF}"/>
              </a:ext>
            </a:extLst>
          </p:cNvPr>
          <p:cNvSpPr/>
          <p:nvPr/>
        </p:nvSpPr>
        <p:spPr>
          <a:xfrm>
            <a:off x="3884612" y="5769192"/>
            <a:ext cx="6592895" cy="400110"/>
          </a:xfrm>
          <a:prstGeom prst="rect">
            <a:avLst/>
          </a:prstGeom>
        </p:spPr>
        <p:txBody>
          <a:bodyPr wrap="none">
            <a:spAutoFit/>
          </a:bodyPr>
          <a:lstStyle/>
          <a:p>
            <a:r>
              <a:rPr lang="en-US" sz="2000" dirty="0">
                <a:solidFill>
                  <a:srgbClr val="000000"/>
                </a:solidFill>
              </a:rPr>
              <a:t>See: Extend E-Business Suite using APEX - </a:t>
            </a:r>
            <a:r>
              <a:rPr lang="en-US" sz="2000" dirty="0">
                <a:solidFill>
                  <a:srgbClr val="000000"/>
                </a:solidFill>
                <a:hlinkClick r:id="rId4">
                  <a:extLst>
                    <a:ext uri="{A12FA001-AC4F-418D-AE19-62706E023703}">
                      <ahyp:hlinkClr xmlns:ahyp="http://schemas.microsoft.com/office/drawing/2018/hyperlinkcolor" val="tx"/>
                    </a:ext>
                  </a:extLst>
                </a:hlinkClick>
              </a:rPr>
              <a:t>Official white paper</a:t>
            </a:r>
            <a:endParaRPr lang="en-US" sz="2000" dirty="0">
              <a:solidFill>
                <a:srgbClr val="000000"/>
              </a:solidFill>
            </a:endParaRPr>
          </a:p>
        </p:txBody>
      </p:sp>
    </p:spTree>
    <p:extLst>
      <p:ext uri="{BB962C8B-B14F-4D97-AF65-F5344CB8AC3E}">
        <p14:creationId xmlns:p14="http://schemas.microsoft.com/office/powerpoint/2010/main" val="1145792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 Use Cases</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lang="en-US" sz="2400" b="1" dirty="0">
                <a:solidFill>
                  <a:srgbClr val="FF0000"/>
                </a:solidFill>
              </a:rPr>
              <a:t>Modernizing Oracle Forms </a:t>
            </a:r>
            <a:endParaRPr kumimoji="0" lang="en-US" sz="2400" b="1" i="0" u="none" strike="noStrike" kern="1200" cap="none" spc="0" normalizeH="0" baseline="0" noProof="0" dirty="0">
              <a:ln>
                <a:noFill/>
              </a:ln>
              <a:solidFill>
                <a:srgbClr val="FF0000"/>
              </a:solidFill>
              <a:effectLst/>
              <a:uLnTx/>
              <a:uFillTx/>
            </a:endParaRPr>
          </a:p>
        </p:txBody>
      </p:sp>
      <p:grpSp>
        <p:nvGrpSpPr>
          <p:cNvPr id="8" name="Group 7">
            <a:extLst>
              <a:ext uri="{FF2B5EF4-FFF2-40B4-BE49-F238E27FC236}">
                <a16:creationId xmlns:a16="http://schemas.microsoft.com/office/drawing/2014/main" id="{87A0AC60-03A8-8042-A550-237D8D9C2C9B}"/>
              </a:ext>
            </a:extLst>
          </p:cNvPr>
          <p:cNvGrpSpPr/>
          <p:nvPr/>
        </p:nvGrpSpPr>
        <p:grpSpPr>
          <a:xfrm>
            <a:off x="4089724" y="3874864"/>
            <a:ext cx="6507128" cy="2016404"/>
            <a:chOff x="8161535" y="2159267"/>
            <a:chExt cx="6508823" cy="2016929"/>
          </a:xfrm>
        </p:grpSpPr>
        <p:sp>
          <p:nvSpPr>
            <p:cNvPr id="9" name="TextBox 8">
              <a:extLst>
                <a:ext uri="{FF2B5EF4-FFF2-40B4-BE49-F238E27FC236}">
                  <a16:creationId xmlns:a16="http://schemas.microsoft.com/office/drawing/2014/main" id="{F22FB827-0AB4-844B-9404-70AA03996ED2}"/>
                </a:ext>
              </a:extLst>
            </p:cNvPr>
            <p:cNvSpPr txBox="1"/>
            <p:nvPr/>
          </p:nvSpPr>
          <p:spPr>
            <a:xfrm>
              <a:off x="8757545" y="2893732"/>
              <a:ext cx="5912813"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i="1" dirty="0">
                  <a:solidFill>
                    <a:srgbClr val="000000"/>
                  </a:solidFill>
                </a:rPr>
                <a:t>Proof-of-concept using subset of Forms apps</a:t>
              </a:r>
            </a:p>
            <a:p>
              <a:pPr marL="342831" indent="-342831">
                <a:buFont typeface="Arial" panose="020B0604020202020204" pitchFamily="34" charset="0"/>
                <a:buChar char="•"/>
              </a:pPr>
              <a:r>
                <a:rPr lang="en-US" sz="2000" i="1" dirty="0">
                  <a:solidFill>
                    <a:srgbClr val="000000"/>
                  </a:solidFill>
                </a:rPr>
                <a:t>Organization-wide apps, rather than back-office</a:t>
              </a:r>
            </a:p>
            <a:p>
              <a:pPr marL="342831" indent="-342831">
                <a:buFont typeface="Arial" panose="020B0604020202020204" pitchFamily="34" charset="0"/>
                <a:buChar char="•"/>
              </a:pPr>
              <a:r>
                <a:rPr lang="en-US" sz="2000" i="1" dirty="0">
                  <a:solidFill>
                    <a:srgbClr val="000000"/>
                  </a:solidFill>
                </a:rPr>
                <a:t>External apps for customers / partners</a:t>
              </a:r>
            </a:p>
            <a:p>
              <a:pPr marL="342831" indent="-342831">
                <a:buFont typeface="Arial" panose="020B0604020202020204" pitchFamily="34" charset="0"/>
                <a:buChar char="•"/>
              </a:pPr>
              <a:r>
                <a:rPr lang="en-US" sz="2000" i="1" dirty="0">
                  <a:solidFill>
                    <a:srgbClr val="000000"/>
                  </a:solidFill>
                </a:rPr>
                <a:t>Mobile-first apps</a:t>
              </a:r>
            </a:p>
            <a:p>
              <a:pPr marL="342831" indent="-342831">
                <a:buFont typeface="Arial" panose="020B0604020202020204" pitchFamily="34" charset="0"/>
                <a:buChar char="•"/>
              </a:pPr>
              <a:r>
                <a:rPr lang="en-US" sz="2000" i="1" dirty="0">
                  <a:solidFill>
                    <a:srgbClr val="000000"/>
                  </a:solidFill>
                </a:rPr>
                <a:t>Net new requirements</a:t>
              </a:r>
            </a:p>
          </p:txBody>
        </p:sp>
        <p:sp>
          <p:nvSpPr>
            <p:cNvPr id="10" name="TextBox 9">
              <a:extLst>
                <a:ext uri="{FF2B5EF4-FFF2-40B4-BE49-F238E27FC236}">
                  <a16:creationId xmlns:a16="http://schemas.microsoft.com/office/drawing/2014/main" id="{276F57BB-CDF4-F744-9FA8-6E10644E1C02}"/>
                </a:ext>
              </a:extLst>
            </p:cNvPr>
            <p:cNvSpPr txBox="1"/>
            <p:nvPr/>
          </p:nvSpPr>
          <p:spPr>
            <a:xfrm>
              <a:off x="8757545" y="2275059"/>
              <a:ext cx="989311" cy="307857"/>
            </a:xfrm>
            <a:prstGeom prst="rect">
              <a:avLst/>
            </a:prstGeom>
            <a:noFill/>
          </p:spPr>
          <p:txBody>
            <a:bodyPr wrap="none" lIns="0" tIns="0" rIns="0" bIns="0" rtlCol="0">
              <a:spAutoFit/>
            </a:bodyPr>
            <a:lstStyle/>
            <a:p>
              <a:r>
                <a:rPr lang="en-US" sz="2000" b="1" dirty="0">
                  <a:solidFill>
                    <a:srgbClr val="000000"/>
                  </a:solidFill>
                </a:rPr>
                <a:t>Solutions</a:t>
              </a:r>
            </a:p>
          </p:txBody>
        </p:sp>
        <p:sp>
          <p:nvSpPr>
            <p:cNvPr id="12" name="Oval 11">
              <a:extLst>
                <a:ext uri="{FF2B5EF4-FFF2-40B4-BE49-F238E27FC236}">
                  <a16:creationId xmlns:a16="http://schemas.microsoft.com/office/drawing/2014/main" id="{872A4366-C4BA-BD4F-A957-6E0FBA083B9C}"/>
                </a:ext>
              </a:extLst>
            </p:cNvPr>
            <p:cNvSpPr/>
            <p:nvPr/>
          </p:nvSpPr>
          <p:spPr bwMode="gray">
            <a:xfrm>
              <a:off x="8161535"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14" name="Group 13">
            <a:extLst>
              <a:ext uri="{FF2B5EF4-FFF2-40B4-BE49-F238E27FC236}">
                <a16:creationId xmlns:a16="http://schemas.microsoft.com/office/drawing/2014/main" id="{75A33A99-B0E3-D24C-A0F2-E2EDD98CEA45}"/>
              </a:ext>
            </a:extLst>
          </p:cNvPr>
          <p:cNvGrpSpPr>
            <a:grpSpLocks noChangeAspect="1"/>
          </p:cNvGrpSpPr>
          <p:nvPr/>
        </p:nvGrpSpPr>
        <p:grpSpPr>
          <a:xfrm>
            <a:off x="4202345" y="3973376"/>
            <a:ext cx="347147" cy="331694"/>
            <a:chOff x="2387099" y="911225"/>
            <a:chExt cx="5821864" cy="5568950"/>
          </a:xfrm>
          <a:solidFill>
            <a:schemeClr val="bg1"/>
          </a:solidFill>
        </p:grpSpPr>
        <p:sp>
          <p:nvSpPr>
            <p:cNvPr id="15" name="Freeform 14">
              <a:extLst>
                <a:ext uri="{FF2B5EF4-FFF2-40B4-BE49-F238E27FC236}">
                  <a16:creationId xmlns:a16="http://schemas.microsoft.com/office/drawing/2014/main" id="{80F57AFD-6CA0-1941-B704-C528FF73468D}"/>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6" name="Freeform 15">
              <a:extLst>
                <a:ext uri="{FF2B5EF4-FFF2-40B4-BE49-F238E27FC236}">
                  <a16:creationId xmlns:a16="http://schemas.microsoft.com/office/drawing/2014/main" id="{6B2E53D1-17BA-4A43-B6A9-42A4DF4E267E}"/>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7" name="Freeform 16">
              <a:extLst>
                <a:ext uri="{FF2B5EF4-FFF2-40B4-BE49-F238E27FC236}">
                  <a16:creationId xmlns:a16="http://schemas.microsoft.com/office/drawing/2014/main" id="{83AAA2C5-428B-B649-9961-446CA798BF08}"/>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8" name="Freeform 17">
              <a:extLst>
                <a:ext uri="{FF2B5EF4-FFF2-40B4-BE49-F238E27FC236}">
                  <a16:creationId xmlns:a16="http://schemas.microsoft.com/office/drawing/2014/main" id="{8FD92CD4-C084-CB49-A93C-5D82ED87926A}"/>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0" name="Freeform 19">
              <a:extLst>
                <a:ext uri="{FF2B5EF4-FFF2-40B4-BE49-F238E27FC236}">
                  <a16:creationId xmlns:a16="http://schemas.microsoft.com/office/drawing/2014/main" id="{321449BC-49F6-0B41-AC18-BA2B6001C967}"/>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1" name="Freeform 20">
              <a:extLst>
                <a:ext uri="{FF2B5EF4-FFF2-40B4-BE49-F238E27FC236}">
                  <a16:creationId xmlns:a16="http://schemas.microsoft.com/office/drawing/2014/main" id="{711E23D5-F9F1-F842-B90A-57810209E10A}"/>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2" name="Freeform 21">
              <a:extLst>
                <a:ext uri="{FF2B5EF4-FFF2-40B4-BE49-F238E27FC236}">
                  <a16:creationId xmlns:a16="http://schemas.microsoft.com/office/drawing/2014/main" id="{DA3340D1-6456-7B42-897C-E79577F77414}"/>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3" name="Freeform 22">
              <a:extLst>
                <a:ext uri="{FF2B5EF4-FFF2-40B4-BE49-F238E27FC236}">
                  <a16:creationId xmlns:a16="http://schemas.microsoft.com/office/drawing/2014/main" id="{2FC3D58C-E2CB-B04E-B9A1-785775A2FDFA}"/>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4" name="Freeform 12">
              <a:extLst>
                <a:ext uri="{FF2B5EF4-FFF2-40B4-BE49-F238E27FC236}">
                  <a16:creationId xmlns:a16="http://schemas.microsoft.com/office/drawing/2014/main" id="{6D2BA8E7-B0B3-4347-9B3A-E058E95727DA}"/>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25" name="Freeform 13">
              <a:extLst>
                <a:ext uri="{FF2B5EF4-FFF2-40B4-BE49-F238E27FC236}">
                  <a16:creationId xmlns:a16="http://schemas.microsoft.com/office/drawing/2014/main" id="{8D8213D0-3827-C242-83E9-F992B9089662}"/>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26" name="Group 25">
            <a:extLst>
              <a:ext uri="{FF2B5EF4-FFF2-40B4-BE49-F238E27FC236}">
                <a16:creationId xmlns:a16="http://schemas.microsoft.com/office/drawing/2014/main" id="{6C337DDC-DD92-8A4C-B2BF-06ED0441492F}"/>
              </a:ext>
            </a:extLst>
          </p:cNvPr>
          <p:cNvGrpSpPr/>
          <p:nvPr/>
        </p:nvGrpSpPr>
        <p:grpSpPr>
          <a:xfrm>
            <a:off x="4089724" y="1651104"/>
            <a:ext cx="6507130" cy="2016404"/>
            <a:chOff x="531812" y="2159267"/>
            <a:chExt cx="6508825" cy="2016929"/>
          </a:xfrm>
        </p:grpSpPr>
        <p:sp>
          <p:nvSpPr>
            <p:cNvPr id="27" name="TextBox 26">
              <a:extLst>
                <a:ext uri="{FF2B5EF4-FFF2-40B4-BE49-F238E27FC236}">
                  <a16:creationId xmlns:a16="http://schemas.microsoft.com/office/drawing/2014/main" id="{4A02F13C-A0B5-CA4D-86DF-CD7092316C9D}"/>
                </a:ext>
              </a:extLst>
            </p:cNvPr>
            <p:cNvSpPr txBox="1"/>
            <p:nvPr/>
          </p:nvSpPr>
          <p:spPr>
            <a:xfrm>
              <a:off x="1127822" y="2893732"/>
              <a:ext cx="5912815"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dirty="0">
                  <a:solidFill>
                    <a:srgbClr val="000000"/>
                  </a:solidFill>
                </a:rPr>
                <a:t>APEX is the natural evolution of Forms</a:t>
              </a:r>
            </a:p>
            <a:p>
              <a:pPr marL="342831" indent="-342831">
                <a:buFont typeface="Arial" panose="020B0604020202020204" pitchFamily="34" charset="0"/>
                <a:buChar char="•"/>
              </a:pPr>
              <a:r>
                <a:rPr lang="en-US" sz="2000" dirty="0">
                  <a:solidFill>
                    <a:srgbClr val="000000"/>
                  </a:solidFill>
                </a:rPr>
                <a:t>Both based on SQL and PL / SQL</a:t>
              </a:r>
            </a:p>
            <a:p>
              <a:pPr marL="342831" indent="-342831">
                <a:buFont typeface="Arial" panose="020B0604020202020204" pitchFamily="34" charset="0"/>
                <a:buChar char="•"/>
              </a:pPr>
              <a:r>
                <a:rPr lang="en-US" sz="2000" dirty="0">
                  <a:solidFill>
                    <a:srgbClr val="000000"/>
                  </a:solidFill>
                </a:rPr>
                <a:t>Re-use DB packages, procedures, functions</a:t>
              </a:r>
            </a:p>
            <a:p>
              <a:pPr marL="342831" indent="-342831">
                <a:buFont typeface="Arial" panose="020B0604020202020204" pitchFamily="34" charset="0"/>
                <a:buChar char="•"/>
              </a:pPr>
              <a:r>
                <a:rPr lang="en-US" sz="2000" dirty="0">
                  <a:solidFill>
                    <a:srgbClr val="000000"/>
                  </a:solidFill>
                </a:rPr>
                <a:t>Easily train Forms Developers into developing with APEX</a:t>
              </a:r>
            </a:p>
          </p:txBody>
        </p:sp>
        <p:sp>
          <p:nvSpPr>
            <p:cNvPr id="28" name="TextBox 27">
              <a:extLst>
                <a:ext uri="{FF2B5EF4-FFF2-40B4-BE49-F238E27FC236}">
                  <a16:creationId xmlns:a16="http://schemas.microsoft.com/office/drawing/2014/main" id="{73F51C85-1ADE-EB46-9220-695794BD45E6}"/>
                </a:ext>
              </a:extLst>
            </p:cNvPr>
            <p:cNvSpPr txBox="1"/>
            <p:nvPr/>
          </p:nvSpPr>
          <p:spPr>
            <a:xfrm>
              <a:off x="1134900" y="2264972"/>
              <a:ext cx="914527" cy="307857"/>
            </a:xfrm>
            <a:prstGeom prst="rect">
              <a:avLst/>
            </a:prstGeom>
            <a:noFill/>
          </p:spPr>
          <p:txBody>
            <a:bodyPr wrap="none" lIns="0" tIns="0" rIns="0" bIns="0" rtlCol="0">
              <a:spAutoFit/>
            </a:bodyPr>
            <a:lstStyle/>
            <a:p>
              <a:r>
                <a:rPr lang="en-US" sz="2000" b="1" dirty="0">
                  <a:solidFill>
                    <a:srgbClr val="000000"/>
                  </a:solidFill>
                </a:rPr>
                <a:t>Features</a:t>
              </a:r>
            </a:p>
          </p:txBody>
        </p:sp>
        <p:sp>
          <p:nvSpPr>
            <p:cNvPr id="29" name="Oval 28">
              <a:extLst>
                <a:ext uri="{FF2B5EF4-FFF2-40B4-BE49-F238E27FC236}">
                  <a16:creationId xmlns:a16="http://schemas.microsoft.com/office/drawing/2014/main" id="{C8DB397C-BD28-CB40-8E86-A23A9FB38C1E}"/>
                </a:ext>
              </a:extLst>
            </p:cNvPr>
            <p:cNvSpPr/>
            <p:nvPr/>
          </p:nvSpPr>
          <p:spPr bwMode="gray">
            <a:xfrm>
              <a:off x="531812"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31" name="Group 30">
            <a:extLst>
              <a:ext uri="{FF2B5EF4-FFF2-40B4-BE49-F238E27FC236}">
                <a16:creationId xmlns:a16="http://schemas.microsoft.com/office/drawing/2014/main" id="{FA3C618F-7595-EA47-9464-8E2A4B998A08}"/>
              </a:ext>
            </a:extLst>
          </p:cNvPr>
          <p:cNvGrpSpPr/>
          <p:nvPr/>
        </p:nvGrpSpPr>
        <p:grpSpPr>
          <a:xfrm>
            <a:off x="4235716" y="1746829"/>
            <a:ext cx="267731" cy="344693"/>
            <a:chOff x="603771" y="4121126"/>
            <a:chExt cx="645343" cy="830852"/>
          </a:xfrm>
          <a:solidFill>
            <a:schemeClr val="bg1"/>
          </a:solidFill>
        </p:grpSpPr>
        <p:sp>
          <p:nvSpPr>
            <p:cNvPr id="32" name="Freeform 31">
              <a:extLst>
                <a:ext uri="{FF2B5EF4-FFF2-40B4-BE49-F238E27FC236}">
                  <a16:creationId xmlns:a16="http://schemas.microsoft.com/office/drawing/2014/main" id="{9ED17830-25C6-9644-9ED2-DA80980D9794}"/>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3" name="Freeform 32">
              <a:extLst>
                <a:ext uri="{FF2B5EF4-FFF2-40B4-BE49-F238E27FC236}">
                  <a16:creationId xmlns:a16="http://schemas.microsoft.com/office/drawing/2014/main" id="{ACE77DBC-1E32-8046-AF17-00AEAFEEEB75}"/>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4" name="Freeform 33">
              <a:extLst>
                <a:ext uri="{FF2B5EF4-FFF2-40B4-BE49-F238E27FC236}">
                  <a16:creationId xmlns:a16="http://schemas.microsoft.com/office/drawing/2014/main" id="{734F1542-C6D3-5140-A7FF-60F8E01BC6D3}"/>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5" name="Freeform 34">
              <a:extLst>
                <a:ext uri="{FF2B5EF4-FFF2-40B4-BE49-F238E27FC236}">
                  <a16:creationId xmlns:a16="http://schemas.microsoft.com/office/drawing/2014/main" id="{24A87CEE-19ED-EF4D-ABC1-8AF0C2E2CDB1}"/>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36" name="Freeform 35">
              <a:extLst>
                <a:ext uri="{FF2B5EF4-FFF2-40B4-BE49-F238E27FC236}">
                  <a16:creationId xmlns:a16="http://schemas.microsoft.com/office/drawing/2014/main" id="{36ECFE5F-F6BD-4E43-AC60-F5BF8A5ECEE0}"/>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sp>
        <p:nvSpPr>
          <p:cNvPr id="37" name="Down Arrow 36">
            <a:extLst>
              <a:ext uri="{FF2B5EF4-FFF2-40B4-BE49-F238E27FC236}">
                <a16:creationId xmlns:a16="http://schemas.microsoft.com/office/drawing/2014/main" id="{575AB4F1-8798-4146-8944-0B96CC3903CF}"/>
              </a:ext>
            </a:extLst>
          </p:cNvPr>
          <p:cNvSpPr/>
          <p:nvPr/>
        </p:nvSpPr>
        <p:spPr bwMode="gray">
          <a:xfrm>
            <a:off x="1494824" y="3653612"/>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rgbClr val="58595B"/>
              </a:solidFill>
            </a:endParaRPr>
          </a:p>
        </p:txBody>
      </p:sp>
      <p:pic>
        <p:nvPicPr>
          <p:cNvPr id="38" name="Picture 37">
            <a:extLst>
              <a:ext uri="{FF2B5EF4-FFF2-40B4-BE49-F238E27FC236}">
                <a16:creationId xmlns:a16="http://schemas.microsoft.com/office/drawing/2014/main" id="{9FA869B4-DED7-E24C-A9E0-1C391E5319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141" y="1355252"/>
            <a:ext cx="2480400" cy="2480400"/>
          </a:xfrm>
          <a:prstGeom prst="rect">
            <a:avLst/>
          </a:prstGeom>
        </p:spPr>
      </p:pic>
      <p:pic>
        <p:nvPicPr>
          <p:cNvPr id="39" name="Picture 38">
            <a:extLst>
              <a:ext uri="{FF2B5EF4-FFF2-40B4-BE49-F238E27FC236}">
                <a16:creationId xmlns:a16="http://schemas.microsoft.com/office/drawing/2014/main" id="{0ED6EAD2-2147-754B-9AAE-1934AB9345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029" y="4201878"/>
            <a:ext cx="2238965" cy="1679224"/>
          </a:xfrm>
          <a:prstGeom prst="rect">
            <a:avLst/>
          </a:prstGeom>
        </p:spPr>
      </p:pic>
    </p:spTree>
    <p:extLst>
      <p:ext uri="{BB962C8B-B14F-4D97-AF65-F5344CB8AC3E}">
        <p14:creationId xmlns:p14="http://schemas.microsoft.com/office/powerpoint/2010/main" val="875060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chor="t">
            <a:noAutofit/>
          </a:bodyPr>
          <a:lstStyle/>
          <a:p>
            <a:r>
              <a:rPr lang="en-US" b="1" dirty="0"/>
              <a:t>Oracle APEX: Use Cases</a:t>
            </a:r>
          </a:p>
        </p:txBody>
      </p:sp>
      <p:sp>
        <p:nvSpPr>
          <p:cNvPr id="11" name="Text Placeholder 2"/>
          <p:cNvSpPr txBox="1">
            <a:spLocks/>
          </p:cNvSpPr>
          <p:nvPr/>
        </p:nvSpPr>
        <p:spPr>
          <a:xfrm>
            <a:off x="531812" y="914400"/>
            <a:ext cx="11047412" cy="341336"/>
          </a:xfrm>
          <a:prstGeom prst="rect">
            <a:avLst/>
          </a:prstGeom>
        </p:spPr>
        <p:txBody>
          <a:bodyPr vert="horz" lIns="0" tIns="0" rIns="0" bIns="0" rtlCol="0">
            <a:noAutofit/>
          </a:bodyPr>
          <a:lstStyle/>
          <a:p>
            <a:pPr marL="1588" lvl="0">
              <a:lnSpc>
                <a:spcPct val="90000"/>
              </a:lnSpc>
              <a:buClr>
                <a:schemeClr val="tx1">
                  <a:lumMod val="60000"/>
                  <a:lumOff val="40000"/>
                </a:schemeClr>
              </a:buClr>
              <a:defRPr/>
            </a:pPr>
            <a:r>
              <a:rPr lang="en-US" sz="2400" b="1" dirty="0">
                <a:solidFill>
                  <a:srgbClr val="FF0000"/>
                </a:solidFill>
              </a:rPr>
              <a:t>Rapid Application Development</a:t>
            </a:r>
            <a:endParaRPr kumimoji="0" lang="en-US" sz="2400" b="1" i="0" u="none" strike="noStrike" kern="1200" cap="none" spc="0" normalizeH="0" baseline="0" noProof="0" dirty="0">
              <a:ln>
                <a:noFill/>
              </a:ln>
              <a:solidFill>
                <a:srgbClr val="FF0000"/>
              </a:solidFill>
              <a:effectLst/>
              <a:uLnTx/>
              <a:uFillTx/>
            </a:endParaRPr>
          </a:p>
        </p:txBody>
      </p:sp>
      <p:grpSp>
        <p:nvGrpSpPr>
          <p:cNvPr id="57" name="Group 56">
            <a:extLst>
              <a:ext uri="{FF2B5EF4-FFF2-40B4-BE49-F238E27FC236}">
                <a16:creationId xmlns:a16="http://schemas.microsoft.com/office/drawing/2014/main" id="{FFD0A493-4A49-AE46-8642-90D4CB4014FA}"/>
              </a:ext>
            </a:extLst>
          </p:cNvPr>
          <p:cNvGrpSpPr>
            <a:grpSpLocks noChangeAspect="1"/>
          </p:cNvGrpSpPr>
          <p:nvPr/>
        </p:nvGrpSpPr>
        <p:grpSpPr>
          <a:xfrm>
            <a:off x="4218124" y="4175742"/>
            <a:ext cx="315588" cy="301540"/>
            <a:chOff x="2387099" y="911225"/>
            <a:chExt cx="5821864" cy="5568950"/>
          </a:xfrm>
          <a:solidFill>
            <a:schemeClr val="bg1"/>
          </a:solidFill>
        </p:grpSpPr>
        <p:sp>
          <p:nvSpPr>
            <p:cNvPr id="58" name="Freeform 57">
              <a:extLst>
                <a:ext uri="{FF2B5EF4-FFF2-40B4-BE49-F238E27FC236}">
                  <a16:creationId xmlns:a16="http://schemas.microsoft.com/office/drawing/2014/main" id="{93698B02-3112-8F43-A726-579264812736}"/>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59" name="Freeform 58">
              <a:extLst>
                <a:ext uri="{FF2B5EF4-FFF2-40B4-BE49-F238E27FC236}">
                  <a16:creationId xmlns:a16="http://schemas.microsoft.com/office/drawing/2014/main" id="{E0F4612A-7175-5748-870A-CD84416D39F4}"/>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0" name="Freeform 59">
              <a:extLst>
                <a:ext uri="{FF2B5EF4-FFF2-40B4-BE49-F238E27FC236}">
                  <a16:creationId xmlns:a16="http://schemas.microsoft.com/office/drawing/2014/main" id="{3417CE8C-2F2F-804E-9073-3436A4B0CC1D}"/>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1" name="Freeform 60">
              <a:extLst>
                <a:ext uri="{FF2B5EF4-FFF2-40B4-BE49-F238E27FC236}">
                  <a16:creationId xmlns:a16="http://schemas.microsoft.com/office/drawing/2014/main" id="{11E4812A-7622-1940-91D8-5D0D7D8BC177}"/>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2" name="Freeform 61">
              <a:extLst>
                <a:ext uri="{FF2B5EF4-FFF2-40B4-BE49-F238E27FC236}">
                  <a16:creationId xmlns:a16="http://schemas.microsoft.com/office/drawing/2014/main" id="{4F5678F8-B29F-5240-8CA3-9678ABE282EF}"/>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3" name="Freeform 62">
              <a:extLst>
                <a:ext uri="{FF2B5EF4-FFF2-40B4-BE49-F238E27FC236}">
                  <a16:creationId xmlns:a16="http://schemas.microsoft.com/office/drawing/2014/main" id="{84CB93C8-236B-454E-8632-E5A83797228A}"/>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4" name="Freeform 63">
              <a:extLst>
                <a:ext uri="{FF2B5EF4-FFF2-40B4-BE49-F238E27FC236}">
                  <a16:creationId xmlns:a16="http://schemas.microsoft.com/office/drawing/2014/main" id="{6AA18594-30C6-4B48-A582-FADC6EB9058A}"/>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5" name="Freeform 64">
              <a:extLst>
                <a:ext uri="{FF2B5EF4-FFF2-40B4-BE49-F238E27FC236}">
                  <a16:creationId xmlns:a16="http://schemas.microsoft.com/office/drawing/2014/main" id="{E386316F-B979-5342-AD10-1BD686E4453B}"/>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6" name="Freeform 12">
              <a:extLst>
                <a:ext uri="{FF2B5EF4-FFF2-40B4-BE49-F238E27FC236}">
                  <a16:creationId xmlns:a16="http://schemas.microsoft.com/office/drawing/2014/main" id="{566085CA-45B0-9246-A416-CC8327561DE4}"/>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67" name="Freeform 13">
              <a:extLst>
                <a:ext uri="{FF2B5EF4-FFF2-40B4-BE49-F238E27FC236}">
                  <a16:creationId xmlns:a16="http://schemas.microsoft.com/office/drawing/2014/main" id="{BA92EB65-0BE9-D940-A223-67CF67D8E40D}"/>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73" name="Group 72">
            <a:extLst>
              <a:ext uri="{FF2B5EF4-FFF2-40B4-BE49-F238E27FC236}">
                <a16:creationId xmlns:a16="http://schemas.microsoft.com/office/drawing/2014/main" id="{F4F0301C-3DE6-2F48-8406-C1E1D292B84A}"/>
              </a:ext>
            </a:extLst>
          </p:cNvPr>
          <p:cNvGrpSpPr/>
          <p:nvPr/>
        </p:nvGrpSpPr>
        <p:grpSpPr>
          <a:xfrm>
            <a:off x="4235716" y="1746829"/>
            <a:ext cx="267731" cy="344693"/>
            <a:chOff x="603771" y="4121126"/>
            <a:chExt cx="645343" cy="830852"/>
          </a:xfrm>
          <a:solidFill>
            <a:schemeClr val="bg1"/>
          </a:solidFill>
        </p:grpSpPr>
        <p:sp>
          <p:nvSpPr>
            <p:cNvPr id="74" name="Freeform 73">
              <a:extLst>
                <a:ext uri="{FF2B5EF4-FFF2-40B4-BE49-F238E27FC236}">
                  <a16:creationId xmlns:a16="http://schemas.microsoft.com/office/drawing/2014/main" id="{B93B66AD-09A6-F848-AF14-996FD524BD41}"/>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75" name="Freeform 74">
              <a:extLst>
                <a:ext uri="{FF2B5EF4-FFF2-40B4-BE49-F238E27FC236}">
                  <a16:creationId xmlns:a16="http://schemas.microsoft.com/office/drawing/2014/main" id="{6AC726E7-92D8-134C-A100-B028F2278450}"/>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76" name="Freeform 75">
              <a:extLst>
                <a:ext uri="{FF2B5EF4-FFF2-40B4-BE49-F238E27FC236}">
                  <a16:creationId xmlns:a16="http://schemas.microsoft.com/office/drawing/2014/main" id="{39C4B4D5-2BAC-0244-B6AD-D831FE404746}"/>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77" name="Freeform 76">
              <a:extLst>
                <a:ext uri="{FF2B5EF4-FFF2-40B4-BE49-F238E27FC236}">
                  <a16:creationId xmlns:a16="http://schemas.microsoft.com/office/drawing/2014/main" id="{D35C16AC-8B99-DC41-AF2A-9771380F6505}"/>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78" name="Freeform 77">
              <a:extLst>
                <a:ext uri="{FF2B5EF4-FFF2-40B4-BE49-F238E27FC236}">
                  <a16:creationId xmlns:a16="http://schemas.microsoft.com/office/drawing/2014/main" id="{1659DA2F-BD49-E644-A437-7413CF4CBF04}"/>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pic>
        <p:nvPicPr>
          <p:cNvPr id="79" name="Picture 78" descr="apex-apps-512.png">
            <a:extLst>
              <a:ext uri="{FF2B5EF4-FFF2-40B4-BE49-F238E27FC236}">
                <a16:creationId xmlns:a16="http://schemas.microsoft.com/office/drawing/2014/main" id="{1383AAAF-D133-2C40-9235-CD9A672537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130" y="2539898"/>
            <a:ext cx="3013969" cy="3013969"/>
          </a:xfrm>
          <a:prstGeom prst="rect">
            <a:avLst/>
          </a:prstGeom>
        </p:spPr>
      </p:pic>
      <p:sp>
        <p:nvSpPr>
          <p:cNvPr id="80" name="Slide Number Placeholder 2">
            <a:extLst>
              <a:ext uri="{FF2B5EF4-FFF2-40B4-BE49-F238E27FC236}">
                <a16:creationId xmlns:a16="http://schemas.microsoft.com/office/drawing/2014/main" id="{3B46D008-1F53-A04C-91BD-60A55099D59D}"/>
              </a:ext>
            </a:extLst>
          </p:cNvPr>
          <p:cNvSpPr txBox="1">
            <a:spLocks/>
          </p:cNvSpPr>
          <p:nvPr/>
        </p:nvSpPr>
        <p:spPr>
          <a:xfrm>
            <a:off x="11276011" y="6556248"/>
            <a:ext cx="381661"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1EAA63-D034-42AE-91FA-B13B9518C7BE}" type="slidenum">
              <a:rPr lang="en-US" sz="1000" smtClean="0"/>
              <a:pPr algn="r"/>
              <a:t>9</a:t>
            </a:fld>
            <a:endParaRPr lang="en-US" sz="1000" dirty="0"/>
          </a:p>
        </p:txBody>
      </p:sp>
      <p:sp>
        <p:nvSpPr>
          <p:cNvPr id="90" name="Freeform 89">
            <a:extLst>
              <a:ext uri="{FF2B5EF4-FFF2-40B4-BE49-F238E27FC236}">
                <a16:creationId xmlns:a16="http://schemas.microsoft.com/office/drawing/2014/main" id="{1960BA94-FDAF-6743-997F-63BC26663553}"/>
              </a:ext>
            </a:extLst>
          </p:cNvPr>
          <p:cNvSpPr>
            <a:spLocks noChangeArrowheads="1"/>
          </p:cNvSpPr>
          <p:nvPr/>
        </p:nvSpPr>
        <p:spPr bwMode="auto">
          <a:xfrm>
            <a:off x="4218124" y="1803401"/>
            <a:ext cx="437723" cy="393346"/>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nvGrpSpPr>
          <p:cNvPr id="91" name="Group 90">
            <a:extLst>
              <a:ext uri="{FF2B5EF4-FFF2-40B4-BE49-F238E27FC236}">
                <a16:creationId xmlns:a16="http://schemas.microsoft.com/office/drawing/2014/main" id="{55F2A9B0-9563-E040-956D-B21B286F7B54}"/>
              </a:ext>
            </a:extLst>
          </p:cNvPr>
          <p:cNvGrpSpPr/>
          <p:nvPr/>
        </p:nvGrpSpPr>
        <p:grpSpPr>
          <a:xfrm>
            <a:off x="4242124" y="4027264"/>
            <a:ext cx="6507128" cy="2016404"/>
            <a:chOff x="8161535" y="2159267"/>
            <a:chExt cx="6508823" cy="2016928"/>
          </a:xfrm>
        </p:grpSpPr>
        <p:sp>
          <p:nvSpPr>
            <p:cNvPr id="92" name="TextBox 91">
              <a:extLst>
                <a:ext uri="{FF2B5EF4-FFF2-40B4-BE49-F238E27FC236}">
                  <a16:creationId xmlns:a16="http://schemas.microsoft.com/office/drawing/2014/main" id="{ED5B818D-D150-1B4D-9601-801D2FCDF159}"/>
                </a:ext>
              </a:extLst>
            </p:cNvPr>
            <p:cNvSpPr txBox="1"/>
            <p:nvPr/>
          </p:nvSpPr>
          <p:spPr>
            <a:xfrm>
              <a:off x="8757545" y="2893731"/>
              <a:ext cx="5912813" cy="1282464"/>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i="1" dirty="0">
                  <a:solidFill>
                    <a:srgbClr val="000000"/>
                  </a:solidFill>
                </a:rPr>
                <a:t>Opportunistic </a:t>
              </a:r>
            </a:p>
            <a:p>
              <a:pPr marL="342831" indent="-342831">
                <a:buFont typeface="Arial" panose="020B0604020202020204" pitchFamily="34" charset="0"/>
                <a:buChar char="•"/>
              </a:pPr>
              <a:r>
                <a:rPr lang="en-US" sz="2000" i="1" dirty="0">
                  <a:solidFill>
                    <a:srgbClr val="000000"/>
                  </a:solidFill>
                </a:rPr>
                <a:t>Simplistic, tactical apps to meet immediate need</a:t>
              </a:r>
            </a:p>
            <a:p>
              <a:pPr marL="342831" indent="-342831">
                <a:buFont typeface="Arial" panose="020B0604020202020204" pitchFamily="34" charset="0"/>
                <a:buChar char="•"/>
              </a:pPr>
              <a:r>
                <a:rPr lang="en-US" sz="2000" i="1" dirty="0">
                  <a:solidFill>
                    <a:srgbClr val="000000"/>
                  </a:solidFill>
                </a:rPr>
                <a:t>Webify paper processes</a:t>
              </a:r>
            </a:p>
            <a:p>
              <a:pPr marL="342831" indent="-342831">
                <a:buFont typeface="Arial" panose="020B0604020202020204" pitchFamily="34" charset="0"/>
                <a:buChar char="•"/>
              </a:pPr>
              <a:r>
                <a:rPr lang="en-US" sz="2000" i="1" dirty="0">
                  <a:solidFill>
                    <a:srgbClr val="000000"/>
                  </a:solidFill>
                </a:rPr>
                <a:t>Generally developed by one or two people</a:t>
              </a:r>
            </a:p>
          </p:txBody>
        </p:sp>
        <p:sp>
          <p:nvSpPr>
            <p:cNvPr id="93" name="TextBox 92">
              <a:extLst>
                <a:ext uri="{FF2B5EF4-FFF2-40B4-BE49-F238E27FC236}">
                  <a16:creationId xmlns:a16="http://schemas.microsoft.com/office/drawing/2014/main" id="{0B06E392-76D8-104F-9145-4EB0E2754E10}"/>
                </a:ext>
              </a:extLst>
            </p:cNvPr>
            <p:cNvSpPr txBox="1"/>
            <p:nvPr/>
          </p:nvSpPr>
          <p:spPr>
            <a:xfrm>
              <a:off x="8757545" y="2275059"/>
              <a:ext cx="989311" cy="307857"/>
            </a:xfrm>
            <a:prstGeom prst="rect">
              <a:avLst/>
            </a:prstGeom>
            <a:noFill/>
          </p:spPr>
          <p:txBody>
            <a:bodyPr wrap="none" lIns="0" tIns="0" rIns="0" bIns="0" rtlCol="0">
              <a:spAutoFit/>
            </a:bodyPr>
            <a:lstStyle/>
            <a:p>
              <a:r>
                <a:rPr lang="en-US" sz="2000" b="1" dirty="0">
                  <a:solidFill>
                    <a:srgbClr val="000000"/>
                  </a:solidFill>
                </a:rPr>
                <a:t>Solutions</a:t>
              </a:r>
            </a:p>
          </p:txBody>
        </p:sp>
        <p:sp>
          <p:nvSpPr>
            <p:cNvPr id="94" name="Oval 93">
              <a:extLst>
                <a:ext uri="{FF2B5EF4-FFF2-40B4-BE49-F238E27FC236}">
                  <a16:creationId xmlns:a16="http://schemas.microsoft.com/office/drawing/2014/main" id="{FF831C67-03AF-6041-8E25-52E2EB9778B0}"/>
                </a:ext>
              </a:extLst>
            </p:cNvPr>
            <p:cNvSpPr/>
            <p:nvPr/>
          </p:nvSpPr>
          <p:spPr bwMode="gray">
            <a:xfrm>
              <a:off x="8161535"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FFFFFF"/>
                </a:solidFill>
              </a:endParaRPr>
            </a:p>
          </p:txBody>
        </p:sp>
      </p:grpSp>
      <p:grpSp>
        <p:nvGrpSpPr>
          <p:cNvPr id="95" name="Group 94">
            <a:extLst>
              <a:ext uri="{FF2B5EF4-FFF2-40B4-BE49-F238E27FC236}">
                <a16:creationId xmlns:a16="http://schemas.microsoft.com/office/drawing/2014/main" id="{23BBD549-F66E-CC40-B869-D9479E19F884}"/>
              </a:ext>
            </a:extLst>
          </p:cNvPr>
          <p:cNvGrpSpPr>
            <a:grpSpLocks noChangeAspect="1"/>
          </p:cNvGrpSpPr>
          <p:nvPr/>
        </p:nvGrpSpPr>
        <p:grpSpPr>
          <a:xfrm>
            <a:off x="4354745" y="4125776"/>
            <a:ext cx="347147" cy="331694"/>
            <a:chOff x="2387099" y="911225"/>
            <a:chExt cx="5821864" cy="5568950"/>
          </a:xfrm>
          <a:solidFill>
            <a:schemeClr val="bg1"/>
          </a:solidFill>
        </p:grpSpPr>
        <p:sp>
          <p:nvSpPr>
            <p:cNvPr id="96" name="Freeform 95">
              <a:extLst>
                <a:ext uri="{FF2B5EF4-FFF2-40B4-BE49-F238E27FC236}">
                  <a16:creationId xmlns:a16="http://schemas.microsoft.com/office/drawing/2014/main" id="{5311917B-E600-1646-9D0C-855FAAEBFDBE}"/>
                </a:ext>
              </a:extLst>
            </p:cNvPr>
            <p:cNvSpPr>
              <a:spLocks noChangeArrowheads="1"/>
            </p:cNvSpPr>
            <p:nvPr/>
          </p:nvSpPr>
          <p:spPr bwMode="auto">
            <a:xfrm>
              <a:off x="2387099" y="1954216"/>
              <a:ext cx="4525967" cy="4525959"/>
            </a:xfrm>
            <a:custGeom>
              <a:avLst/>
              <a:gdLst>
                <a:gd name="T0" fmla="*/ 0 w 12572"/>
                <a:gd name="T1" fmla="*/ 5617 h 12572"/>
                <a:gd name="T2" fmla="*/ 0 w 12572"/>
                <a:gd name="T3" fmla="*/ 5617 h 12572"/>
                <a:gd name="T4" fmla="*/ 272 w 12572"/>
                <a:gd name="T5" fmla="*/ 5119 h 12572"/>
                <a:gd name="T6" fmla="*/ 974 w 12572"/>
                <a:gd name="T7" fmla="*/ 4825 h 12572"/>
                <a:gd name="T8" fmla="*/ 2650 w 12572"/>
                <a:gd name="T9" fmla="*/ 4825 h 12572"/>
                <a:gd name="T10" fmla="*/ 2899 w 12572"/>
                <a:gd name="T11" fmla="*/ 4825 h 12572"/>
                <a:gd name="T12" fmla="*/ 2899 w 12572"/>
                <a:gd name="T13" fmla="*/ 3873 h 12572"/>
                <a:gd name="T14" fmla="*/ 3874 w 12572"/>
                <a:gd name="T15" fmla="*/ 3873 h 12572"/>
                <a:gd name="T16" fmla="*/ 3874 w 12572"/>
                <a:gd name="T17" fmla="*/ 4825 h 12572"/>
                <a:gd name="T18" fmla="*/ 4032 w 12572"/>
                <a:gd name="T19" fmla="*/ 4825 h 12572"/>
                <a:gd name="T20" fmla="*/ 6274 w 12572"/>
                <a:gd name="T21" fmla="*/ 4825 h 12572"/>
                <a:gd name="T22" fmla="*/ 6433 w 12572"/>
                <a:gd name="T23" fmla="*/ 4780 h 12572"/>
                <a:gd name="T24" fmla="*/ 9196 w 12572"/>
                <a:gd name="T25" fmla="*/ 1993 h 12572"/>
                <a:gd name="T26" fmla="*/ 9263 w 12572"/>
                <a:gd name="T27" fmla="*/ 1925 h 12572"/>
                <a:gd name="T28" fmla="*/ 8244 w 12572"/>
                <a:gd name="T29" fmla="*/ 1925 h 12572"/>
                <a:gd name="T30" fmla="*/ 6772 w 12572"/>
                <a:gd name="T31" fmla="*/ 1925 h 12572"/>
                <a:gd name="T32" fmla="*/ 5799 w 12572"/>
                <a:gd name="T33" fmla="*/ 975 h 12572"/>
                <a:gd name="T34" fmla="*/ 6772 w 12572"/>
                <a:gd name="T35" fmla="*/ 0 h 12572"/>
                <a:gd name="T36" fmla="*/ 10487 w 12572"/>
                <a:gd name="T37" fmla="*/ 0 h 12572"/>
                <a:gd name="T38" fmla="*/ 11551 w 12572"/>
                <a:gd name="T39" fmla="*/ 0 h 12572"/>
                <a:gd name="T40" fmla="*/ 12571 w 12572"/>
                <a:gd name="T41" fmla="*/ 997 h 12572"/>
                <a:gd name="T42" fmla="*/ 12571 w 12572"/>
                <a:gd name="T43" fmla="*/ 5686 h 12572"/>
                <a:gd name="T44" fmla="*/ 11846 w 12572"/>
                <a:gd name="T45" fmla="*/ 6727 h 12572"/>
                <a:gd name="T46" fmla="*/ 10623 w 12572"/>
                <a:gd name="T47" fmla="*/ 5844 h 12572"/>
                <a:gd name="T48" fmla="*/ 10623 w 12572"/>
                <a:gd name="T49" fmla="*/ 3624 h 12572"/>
                <a:gd name="T50" fmla="*/ 10623 w 12572"/>
                <a:gd name="T51" fmla="*/ 3308 h 12572"/>
                <a:gd name="T52" fmla="*/ 10510 w 12572"/>
                <a:gd name="T53" fmla="*/ 3420 h 12572"/>
                <a:gd name="T54" fmla="*/ 7814 w 12572"/>
                <a:gd name="T55" fmla="*/ 6116 h 12572"/>
                <a:gd name="T56" fmla="*/ 7746 w 12572"/>
                <a:gd name="T57" fmla="*/ 6252 h 12572"/>
                <a:gd name="T58" fmla="*/ 7724 w 12572"/>
                <a:gd name="T59" fmla="*/ 8697 h 12572"/>
                <a:gd name="T60" fmla="*/ 8698 w 12572"/>
                <a:gd name="T61" fmla="*/ 8697 h 12572"/>
                <a:gd name="T62" fmla="*/ 8698 w 12572"/>
                <a:gd name="T63" fmla="*/ 9649 h 12572"/>
                <a:gd name="T64" fmla="*/ 7724 w 12572"/>
                <a:gd name="T65" fmla="*/ 9649 h 12572"/>
                <a:gd name="T66" fmla="*/ 7724 w 12572"/>
                <a:gd name="T67" fmla="*/ 10057 h 12572"/>
                <a:gd name="T68" fmla="*/ 7724 w 12572"/>
                <a:gd name="T69" fmla="*/ 11529 h 12572"/>
                <a:gd name="T70" fmla="*/ 7022 w 12572"/>
                <a:gd name="T71" fmla="*/ 12525 h 12572"/>
                <a:gd name="T72" fmla="*/ 6954 w 12572"/>
                <a:gd name="T73" fmla="*/ 12571 h 12572"/>
                <a:gd name="T74" fmla="*/ 793 w 12572"/>
                <a:gd name="T75" fmla="*/ 12571 h 12572"/>
                <a:gd name="T76" fmla="*/ 385 w 12572"/>
                <a:gd name="T77" fmla="*/ 12368 h 12572"/>
                <a:gd name="T78" fmla="*/ 0 w 12572"/>
                <a:gd name="T79" fmla="*/ 11778 h 12572"/>
                <a:gd name="T80" fmla="*/ 0 w 12572"/>
                <a:gd name="T81" fmla="*/ 5617 h 12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72" h="12572">
                  <a:moveTo>
                    <a:pt x="0" y="5617"/>
                  </a:moveTo>
                  <a:lnTo>
                    <a:pt x="0" y="5617"/>
                  </a:lnTo>
                  <a:cubicBezTo>
                    <a:pt x="91" y="5459"/>
                    <a:pt x="158" y="5278"/>
                    <a:pt x="272" y="5119"/>
                  </a:cubicBezTo>
                  <a:cubicBezTo>
                    <a:pt x="453" y="4915"/>
                    <a:pt x="702" y="4825"/>
                    <a:pt x="974" y="4825"/>
                  </a:cubicBezTo>
                  <a:cubicBezTo>
                    <a:pt x="1518" y="4825"/>
                    <a:pt x="2084" y="4825"/>
                    <a:pt x="2650" y="4825"/>
                  </a:cubicBezTo>
                  <a:cubicBezTo>
                    <a:pt x="2718" y="4825"/>
                    <a:pt x="2808" y="4825"/>
                    <a:pt x="2899" y="4825"/>
                  </a:cubicBezTo>
                  <a:cubicBezTo>
                    <a:pt x="2899" y="4508"/>
                    <a:pt x="2899" y="4190"/>
                    <a:pt x="2899" y="3873"/>
                  </a:cubicBezTo>
                  <a:cubicBezTo>
                    <a:pt x="3216" y="3873"/>
                    <a:pt x="3533" y="3873"/>
                    <a:pt x="3874" y="3873"/>
                  </a:cubicBezTo>
                  <a:cubicBezTo>
                    <a:pt x="3874" y="4190"/>
                    <a:pt x="3874" y="4508"/>
                    <a:pt x="3874" y="4825"/>
                  </a:cubicBezTo>
                  <a:cubicBezTo>
                    <a:pt x="3919" y="4825"/>
                    <a:pt x="3986" y="4825"/>
                    <a:pt x="4032" y="4825"/>
                  </a:cubicBezTo>
                  <a:cubicBezTo>
                    <a:pt x="4779" y="4825"/>
                    <a:pt x="5527" y="4825"/>
                    <a:pt x="6274" y="4825"/>
                  </a:cubicBezTo>
                  <a:cubicBezTo>
                    <a:pt x="6319" y="4825"/>
                    <a:pt x="6388" y="4802"/>
                    <a:pt x="6433" y="4780"/>
                  </a:cubicBezTo>
                  <a:cubicBezTo>
                    <a:pt x="7361" y="3851"/>
                    <a:pt x="8290" y="2922"/>
                    <a:pt x="9196" y="1993"/>
                  </a:cubicBezTo>
                  <a:cubicBezTo>
                    <a:pt x="9218" y="1993"/>
                    <a:pt x="9218" y="1971"/>
                    <a:pt x="9263" y="1925"/>
                  </a:cubicBezTo>
                  <a:cubicBezTo>
                    <a:pt x="8902" y="1925"/>
                    <a:pt x="8585" y="1925"/>
                    <a:pt x="8244" y="1925"/>
                  </a:cubicBezTo>
                  <a:cubicBezTo>
                    <a:pt x="7769" y="1925"/>
                    <a:pt x="7271" y="1925"/>
                    <a:pt x="6772" y="1925"/>
                  </a:cubicBezTo>
                  <a:cubicBezTo>
                    <a:pt x="6229" y="1925"/>
                    <a:pt x="5799" y="1518"/>
                    <a:pt x="5799" y="975"/>
                  </a:cubicBezTo>
                  <a:cubicBezTo>
                    <a:pt x="5799" y="431"/>
                    <a:pt x="6229" y="0"/>
                    <a:pt x="6772" y="0"/>
                  </a:cubicBezTo>
                  <a:cubicBezTo>
                    <a:pt x="8018" y="0"/>
                    <a:pt x="9241" y="0"/>
                    <a:pt x="10487" y="0"/>
                  </a:cubicBezTo>
                  <a:cubicBezTo>
                    <a:pt x="10849" y="0"/>
                    <a:pt x="11189" y="0"/>
                    <a:pt x="11551" y="0"/>
                  </a:cubicBezTo>
                  <a:cubicBezTo>
                    <a:pt x="12140" y="0"/>
                    <a:pt x="12571" y="408"/>
                    <a:pt x="12571" y="997"/>
                  </a:cubicBezTo>
                  <a:cubicBezTo>
                    <a:pt x="12571" y="2559"/>
                    <a:pt x="12548" y="4123"/>
                    <a:pt x="12571" y="5686"/>
                  </a:cubicBezTo>
                  <a:cubicBezTo>
                    <a:pt x="12571" y="6274"/>
                    <a:pt x="12231" y="6614"/>
                    <a:pt x="11846" y="6727"/>
                  </a:cubicBezTo>
                  <a:cubicBezTo>
                    <a:pt x="11257" y="6908"/>
                    <a:pt x="10646" y="6455"/>
                    <a:pt x="10623" y="5844"/>
                  </a:cubicBezTo>
                  <a:cubicBezTo>
                    <a:pt x="10623" y="5096"/>
                    <a:pt x="10623" y="4349"/>
                    <a:pt x="10623" y="3624"/>
                  </a:cubicBezTo>
                  <a:cubicBezTo>
                    <a:pt x="10623" y="3534"/>
                    <a:pt x="10623" y="3443"/>
                    <a:pt x="10623" y="3308"/>
                  </a:cubicBezTo>
                  <a:cubicBezTo>
                    <a:pt x="10578" y="3353"/>
                    <a:pt x="10555" y="3375"/>
                    <a:pt x="10510" y="3420"/>
                  </a:cubicBezTo>
                  <a:cubicBezTo>
                    <a:pt x="9604" y="4304"/>
                    <a:pt x="8720" y="5210"/>
                    <a:pt x="7814" y="6116"/>
                  </a:cubicBezTo>
                  <a:cubicBezTo>
                    <a:pt x="7769" y="6138"/>
                    <a:pt x="7746" y="6207"/>
                    <a:pt x="7746" y="6252"/>
                  </a:cubicBezTo>
                  <a:cubicBezTo>
                    <a:pt x="7724" y="7044"/>
                    <a:pt x="7724" y="7860"/>
                    <a:pt x="7724" y="8697"/>
                  </a:cubicBezTo>
                  <a:cubicBezTo>
                    <a:pt x="8063" y="8697"/>
                    <a:pt x="8358" y="8697"/>
                    <a:pt x="8698" y="8697"/>
                  </a:cubicBezTo>
                  <a:cubicBezTo>
                    <a:pt x="8698" y="9015"/>
                    <a:pt x="8698" y="9332"/>
                    <a:pt x="8698" y="9649"/>
                  </a:cubicBezTo>
                  <a:cubicBezTo>
                    <a:pt x="8381" y="9649"/>
                    <a:pt x="8063" y="9649"/>
                    <a:pt x="7724" y="9649"/>
                  </a:cubicBezTo>
                  <a:cubicBezTo>
                    <a:pt x="7724" y="9808"/>
                    <a:pt x="7724" y="9921"/>
                    <a:pt x="7724" y="10057"/>
                  </a:cubicBezTo>
                  <a:cubicBezTo>
                    <a:pt x="7724" y="10555"/>
                    <a:pt x="7724" y="11053"/>
                    <a:pt x="7724" y="11529"/>
                  </a:cubicBezTo>
                  <a:cubicBezTo>
                    <a:pt x="7724" y="12050"/>
                    <a:pt x="7475" y="12390"/>
                    <a:pt x="7022" y="12525"/>
                  </a:cubicBezTo>
                  <a:cubicBezTo>
                    <a:pt x="6999" y="12549"/>
                    <a:pt x="6976" y="12549"/>
                    <a:pt x="6954" y="12571"/>
                  </a:cubicBezTo>
                  <a:cubicBezTo>
                    <a:pt x="4892" y="12571"/>
                    <a:pt x="2831" y="12571"/>
                    <a:pt x="793" y="12571"/>
                  </a:cubicBezTo>
                  <a:cubicBezTo>
                    <a:pt x="656" y="12503"/>
                    <a:pt x="521" y="12458"/>
                    <a:pt x="385" y="12368"/>
                  </a:cubicBezTo>
                  <a:cubicBezTo>
                    <a:pt x="181" y="12231"/>
                    <a:pt x="68" y="12005"/>
                    <a:pt x="0" y="11778"/>
                  </a:cubicBezTo>
                  <a:cubicBezTo>
                    <a:pt x="0" y="9717"/>
                    <a:pt x="0" y="7679"/>
                    <a:pt x="0" y="561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97" name="Freeform 96">
              <a:extLst>
                <a:ext uri="{FF2B5EF4-FFF2-40B4-BE49-F238E27FC236}">
                  <a16:creationId xmlns:a16="http://schemas.microsoft.com/office/drawing/2014/main" id="{B0F51CFC-3D84-394F-88C3-212954990149}"/>
                </a:ext>
              </a:extLst>
            </p:cNvPr>
            <p:cNvSpPr>
              <a:spLocks noChangeArrowheads="1"/>
            </p:cNvSpPr>
            <p:nvPr/>
          </p:nvSpPr>
          <p:spPr bwMode="auto">
            <a:xfrm>
              <a:off x="3683000" y="911225"/>
              <a:ext cx="1044575" cy="1044575"/>
            </a:xfrm>
            <a:custGeom>
              <a:avLst/>
              <a:gdLst>
                <a:gd name="T0" fmla="*/ 2900 w 2901"/>
                <a:gd name="T1" fmla="*/ 0 h 2900"/>
                <a:gd name="T2" fmla="*/ 2900 w 2901"/>
                <a:gd name="T3" fmla="*/ 0 h 2900"/>
                <a:gd name="T4" fmla="*/ 2900 w 2901"/>
                <a:gd name="T5" fmla="*/ 974 h 2900"/>
                <a:gd name="T6" fmla="*/ 975 w 2901"/>
                <a:gd name="T7" fmla="*/ 974 h 2900"/>
                <a:gd name="T8" fmla="*/ 975 w 2901"/>
                <a:gd name="T9" fmla="*/ 2899 h 2900"/>
                <a:gd name="T10" fmla="*/ 0 w 2901"/>
                <a:gd name="T11" fmla="*/ 2899 h 2900"/>
                <a:gd name="T12" fmla="*/ 0 w 2901"/>
                <a:gd name="T13" fmla="*/ 1971 h 2900"/>
                <a:gd name="T14" fmla="*/ 0 w 2901"/>
                <a:gd name="T15" fmla="*/ 997 h 2900"/>
                <a:gd name="T16" fmla="*/ 725 w 2901"/>
                <a:gd name="T17" fmla="*/ 22 h 2900"/>
                <a:gd name="T18" fmla="*/ 793 w 2901"/>
                <a:gd name="T19" fmla="*/ 0 h 2900"/>
                <a:gd name="T20" fmla="*/ 2900 w 2901"/>
                <a:gd name="T21" fmla="*/ 0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1" h="2900">
                  <a:moveTo>
                    <a:pt x="2900" y="0"/>
                  </a:moveTo>
                  <a:lnTo>
                    <a:pt x="2900" y="0"/>
                  </a:lnTo>
                  <a:cubicBezTo>
                    <a:pt x="2900" y="318"/>
                    <a:pt x="2900" y="634"/>
                    <a:pt x="2900" y="974"/>
                  </a:cubicBezTo>
                  <a:cubicBezTo>
                    <a:pt x="2242" y="974"/>
                    <a:pt x="1608" y="974"/>
                    <a:pt x="975" y="974"/>
                  </a:cubicBezTo>
                  <a:cubicBezTo>
                    <a:pt x="975" y="1608"/>
                    <a:pt x="975" y="2243"/>
                    <a:pt x="975" y="2899"/>
                  </a:cubicBezTo>
                  <a:cubicBezTo>
                    <a:pt x="634" y="2899"/>
                    <a:pt x="340" y="2899"/>
                    <a:pt x="0" y="2899"/>
                  </a:cubicBezTo>
                  <a:cubicBezTo>
                    <a:pt x="0" y="2582"/>
                    <a:pt x="0" y="2287"/>
                    <a:pt x="0" y="1971"/>
                  </a:cubicBezTo>
                  <a:cubicBezTo>
                    <a:pt x="0" y="1653"/>
                    <a:pt x="0" y="1336"/>
                    <a:pt x="0" y="997"/>
                  </a:cubicBezTo>
                  <a:cubicBezTo>
                    <a:pt x="0" y="521"/>
                    <a:pt x="250" y="181"/>
                    <a:pt x="725" y="22"/>
                  </a:cubicBezTo>
                  <a:cubicBezTo>
                    <a:pt x="748" y="22"/>
                    <a:pt x="771" y="0"/>
                    <a:pt x="793" y="0"/>
                  </a:cubicBezTo>
                  <a:cubicBezTo>
                    <a:pt x="1495" y="0"/>
                    <a:pt x="2197" y="0"/>
                    <a:pt x="29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98" name="Freeform 97">
              <a:extLst>
                <a:ext uri="{FF2B5EF4-FFF2-40B4-BE49-F238E27FC236}">
                  <a16:creationId xmlns:a16="http://schemas.microsoft.com/office/drawing/2014/main" id="{545BE3D1-23E6-254C-B0F5-826AED4537E3}"/>
                </a:ext>
              </a:extLst>
            </p:cNvPr>
            <p:cNvSpPr>
              <a:spLocks noChangeArrowheads="1"/>
            </p:cNvSpPr>
            <p:nvPr/>
          </p:nvSpPr>
          <p:spPr bwMode="auto">
            <a:xfrm>
              <a:off x="7164388" y="911225"/>
              <a:ext cx="1044575" cy="1044575"/>
            </a:xfrm>
            <a:custGeom>
              <a:avLst/>
              <a:gdLst>
                <a:gd name="T0" fmla="*/ 2899 w 2900"/>
                <a:gd name="T1" fmla="*/ 2899 h 2900"/>
                <a:gd name="T2" fmla="*/ 2899 w 2900"/>
                <a:gd name="T3" fmla="*/ 2899 h 2900"/>
                <a:gd name="T4" fmla="*/ 1925 w 2900"/>
                <a:gd name="T5" fmla="*/ 2899 h 2900"/>
                <a:gd name="T6" fmla="*/ 1925 w 2900"/>
                <a:gd name="T7" fmla="*/ 974 h 2900"/>
                <a:gd name="T8" fmla="*/ 0 w 2900"/>
                <a:gd name="T9" fmla="*/ 974 h 2900"/>
                <a:gd name="T10" fmla="*/ 0 w 2900"/>
                <a:gd name="T11" fmla="*/ 0 h 2900"/>
                <a:gd name="T12" fmla="*/ 2106 w 2900"/>
                <a:gd name="T13" fmla="*/ 0 h 2900"/>
                <a:gd name="T14" fmla="*/ 2355 w 2900"/>
                <a:gd name="T15" fmla="*/ 91 h 2900"/>
                <a:gd name="T16" fmla="*/ 2899 w 2900"/>
                <a:gd name="T17" fmla="*/ 793 h 2900"/>
                <a:gd name="T18" fmla="*/ 2899 w 2900"/>
                <a:gd name="T19" fmla="*/ 2899 h 2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0">
                  <a:moveTo>
                    <a:pt x="2899" y="2899"/>
                  </a:moveTo>
                  <a:lnTo>
                    <a:pt x="2899" y="2899"/>
                  </a:lnTo>
                  <a:cubicBezTo>
                    <a:pt x="2581" y="2899"/>
                    <a:pt x="2265" y="2899"/>
                    <a:pt x="1925" y="2899"/>
                  </a:cubicBezTo>
                  <a:cubicBezTo>
                    <a:pt x="1925" y="2243"/>
                    <a:pt x="1925" y="1608"/>
                    <a:pt x="1925" y="974"/>
                  </a:cubicBezTo>
                  <a:cubicBezTo>
                    <a:pt x="1268" y="974"/>
                    <a:pt x="656" y="974"/>
                    <a:pt x="0" y="974"/>
                  </a:cubicBezTo>
                  <a:cubicBezTo>
                    <a:pt x="0" y="634"/>
                    <a:pt x="0" y="318"/>
                    <a:pt x="0" y="0"/>
                  </a:cubicBezTo>
                  <a:cubicBezTo>
                    <a:pt x="702" y="0"/>
                    <a:pt x="1403" y="0"/>
                    <a:pt x="2106" y="0"/>
                  </a:cubicBezTo>
                  <a:cubicBezTo>
                    <a:pt x="2197" y="22"/>
                    <a:pt x="2265" y="68"/>
                    <a:pt x="2355" y="91"/>
                  </a:cubicBezTo>
                  <a:cubicBezTo>
                    <a:pt x="2650" y="249"/>
                    <a:pt x="2786" y="499"/>
                    <a:pt x="2899" y="793"/>
                  </a:cubicBezTo>
                  <a:cubicBezTo>
                    <a:pt x="2899" y="1496"/>
                    <a:pt x="2899" y="2197"/>
                    <a:pt x="2899" y="28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99" name="Freeform 98">
              <a:extLst>
                <a:ext uri="{FF2B5EF4-FFF2-40B4-BE49-F238E27FC236}">
                  <a16:creationId xmlns:a16="http://schemas.microsoft.com/office/drawing/2014/main" id="{41AE34D6-6D2E-6C4D-9082-E82C04C49314}"/>
                </a:ext>
              </a:extLst>
            </p:cNvPr>
            <p:cNvSpPr>
              <a:spLocks noChangeArrowheads="1"/>
            </p:cNvSpPr>
            <p:nvPr/>
          </p:nvSpPr>
          <p:spPr bwMode="auto">
            <a:xfrm>
              <a:off x="7164388" y="4392613"/>
              <a:ext cx="1044575" cy="1044575"/>
            </a:xfrm>
            <a:custGeom>
              <a:avLst/>
              <a:gdLst>
                <a:gd name="T0" fmla="*/ 2899 w 2900"/>
                <a:gd name="T1" fmla="*/ 2107 h 2901"/>
                <a:gd name="T2" fmla="*/ 2899 w 2900"/>
                <a:gd name="T3" fmla="*/ 2107 h 2901"/>
                <a:gd name="T4" fmla="*/ 2491 w 2900"/>
                <a:gd name="T5" fmla="*/ 2696 h 2901"/>
                <a:gd name="T6" fmla="*/ 2038 w 2900"/>
                <a:gd name="T7" fmla="*/ 2877 h 2901"/>
                <a:gd name="T8" fmla="*/ 0 w 2900"/>
                <a:gd name="T9" fmla="*/ 2900 h 2901"/>
                <a:gd name="T10" fmla="*/ 0 w 2900"/>
                <a:gd name="T11" fmla="*/ 1925 h 2901"/>
                <a:gd name="T12" fmla="*/ 1925 w 2900"/>
                <a:gd name="T13" fmla="*/ 1925 h 2901"/>
                <a:gd name="T14" fmla="*/ 1925 w 2900"/>
                <a:gd name="T15" fmla="*/ 0 h 2901"/>
                <a:gd name="T16" fmla="*/ 2899 w 2900"/>
                <a:gd name="T17" fmla="*/ 0 h 2901"/>
                <a:gd name="T18" fmla="*/ 2899 w 2900"/>
                <a:gd name="T19" fmla="*/ 2107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00" h="2901">
                  <a:moveTo>
                    <a:pt x="2899" y="2107"/>
                  </a:moveTo>
                  <a:lnTo>
                    <a:pt x="2899" y="2107"/>
                  </a:lnTo>
                  <a:cubicBezTo>
                    <a:pt x="2808" y="2334"/>
                    <a:pt x="2718" y="2560"/>
                    <a:pt x="2491" y="2696"/>
                  </a:cubicBezTo>
                  <a:cubicBezTo>
                    <a:pt x="2355" y="2787"/>
                    <a:pt x="2197" y="2877"/>
                    <a:pt x="2038" y="2877"/>
                  </a:cubicBezTo>
                  <a:cubicBezTo>
                    <a:pt x="1359" y="2900"/>
                    <a:pt x="679" y="2900"/>
                    <a:pt x="0" y="2900"/>
                  </a:cubicBezTo>
                  <a:cubicBezTo>
                    <a:pt x="0" y="2560"/>
                    <a:pt x="0" y="2266"/>
                    <a:pt x="0" y="1925"/>
                  </a:cubicBezTo>
                  <a:cubicBezTo>
                    <a:pt x="634" y="1925"/>
                    <a:pt x="1268" y="1925"/>
                    <a:pt x="1925" y="1925"/>
                  </a:cubicBezTo>
                  <a:cubicBezTo>
                    <a:pt x="1925" y="1292"/>
                    <a:pt x="1925" y="658"/>
                    <a:pt x="1925" y="0"/>
                  </a:cubicBezTo>
                  <a:cubicBezTo>
                    <a:pt x="2243" y="0"/>
                    <a:pt x="2581" y="0"/>
                    <a:pt x="2899" y="0"/>
                  </a:cubicBezTo>
                  <a:cubicBezTo>
                    <a:pt x="2899" y="703"/>
                    <a:pt x="2899" y="1405"/>
                    <a:pt x="2899" y="210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0" name="Freeform 99">
              <a:extLst>
                <a:ext uri="{FF2B5EF4-FFF2-40B4-BE49-F238E27FC236}">
                  <a16:creationId xmlns:a16="http://schemas.microsoft.com/office/drawing/2014/main" id="{4601F9A6-D3E7-6245-A36C-D870E78EF315}"/>
                </a:ext>
              </a:extLst>
            </p:cNvPr>
            <p:cNvSpPr>
              <a:spLocks noChangeArrowheads="1"/>
            </p:cNvSpPr>
            <p:nvPr/>
          </p:nvSpPr>
          <p:spPr bwMode="auto">
            <a:xfrm>
              <a:off x="5076825" y="911225"/>
              <a:ext cx="693738" cy="342900"/>
            </a:xfrm>
            <a:custGeom>
              <a:avLst/>
              <a:gdLst>
                <a:gd name="T0" fmla="*/ 1926 w 1927"/>
                <a:gd name="T1" fmla="*/ 0 h 953"/>
                <a:gd name="T2" fmla="*/ 1926 w 1927"/>
                <a:gd name="T3" fmla="*/ 0 h 953"/>
                <a:gd name="T4" fmla="*/ 1926 w 1927"/>
                <a:gd name="T5" fmla="*/ 952 h 953"/>
                <a:gd name="T6" fmla="*/ 0 w 1927"/>
                <a:gd name="T7" fmla="*/ 952 h 953"/>
                <a:gd name="T8" fmla="*/ 0 w 1927"/>
                <a:gd name="T9" fmla="*/ 0 h 953"/>
                <a:gd name="T10" fmla="*/ 1926 w 1927"/>
                <a:gd name="T11" fmla="*/ 0 h 953"/>
              </a:gdLst>
              <a:ahLst/>
              <a:cxnLst>
                <a:cxn ang="0">
                  <a:pos x="T0" y="T1"/>
                </a:cxn>
                <a:cxn ang="0">
                  <a:pos x="T2" y="T3"/>
                </a:cxn>
                <a:cxn ang="0">
                  <a:pos x="T4" y="T5"/>
                </a:cxn>
                <a:cxn ang="0">
                  <a:pos x="T6" y="T7"/>
                </a:cxn>
                <a:cxn ang="0">
                  <a:pos x="T8" y="T9"/>
                </a:cxn>
                <a:cxn ang="0">
                  <a:pos x="T10" y="T11"/>
                </a:cxn>
              </a:cxnLst>
              <a:rect l="0" t="0" r="r" b="b"/>
              <a:pathLst>
                <a:path w="1927" h="953">
                  <a:moveTo>
                    <a:pt x="1926" y="0"/>
                  </a:moveTo>
                  <a:lnTo>
                    <a:pt x="1926" y="0"/>
                  </a:lnTo>
                  <a:cubicBezTo>
                    <a:pt x="1926" y="318"/>
                    <a:pt x="1926" y="634"/>
                    <a:pt x="1926" y="952"/>
                  </a:cubicBezTo>
                  <a:cubicBezTo>
                    <a:pt x="1291" y="952"/>
                    <a:pt x="657" y="952"/>
                    <a:pt x="0" y="952"/>
                  </a:cubicBezTo>
                  <a:cubicBezTo>
                    <a:pt x="0" y="634"/>
                    <a:pt x="0" y="318"/>
                    <a:pt x="0" y="0"/>
                  </a:cubicBezTo>
                  <a:cubicBezTo>
                    <a:pt x="635" y="0"/>
                    <a:pt x="1291" y="0"/>
                    <a:pt x="1926"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1" name="Freeform 100">
              <a:extLst>
                <a:ext uri="{FF2B5EF4-FFF2-40B4-BE49-F238E27FC236}">
                  <a16:creationId xmlns:a16="http://schemas.microsoft.com/office/drawing/2014/main" id="{B01E91EB-3153-3B47-8ABA-B562845747AD}"/>
                </a:ext>
              </a:extLst>
            </p:cNvPr>
            <p:cNvSpPr>
              <a:spLocks noChangeArrowheads="1"/>
            </p:cNvSpPr>
            <p:nvPr/>
          </p:nvSpPr>
          <p:spPr bwMode="auto">
            <a:xfrm>
              <a:off x="6119813" y="911225"/>
              <a:ext cx="693737" cy="342900"/>
            </a:xfrm>
            <a:custGeom>
              <a:avLst/>
              <a:gdLst>
                <a:gd name="T0" fmla="*/ 1925 w 1926"/>
                <a:gd name="T1" fmla="*/ 0 h 953"/>
                <a:gd name="T2" fmla="*/ 1925 w 1926"/>
                <a:gd name="T3" fmla="*/ 0 h 953"/>
                <a:gd name="T4" fmla="*/ 1925 w 1926"/>
                <a:gd name="T5" fmla="*/ 952 h 953"/>
                <a:gd name="T6" fmla="*/ 0 w 1926"/>
                <a:gd name="T7" fmla="*/ 952 h 953"/>
                <a:gd name="T8" fmla="*/ 0 w 1926"/>
                <a:gd name="T9" fmla="*/ 0 h 953"/>
                <a:gd name="T10" fmla="*/ 1925 w 1926"/>
                <a:gd name="T11" fmla="*/ 0 h 953"/>
              </a:gdLst>
              <a:ahLst/>
              <a:cxnLst>
                <a:cxn ang="0">
                  <a:pos x="T0" y="T1"/>
                </a:cxn>
                <a:cxn ang="0">
                  <a:pos x="T2" y="T3"/>
                </a:cxn>
                <a:cxn ang="0">
                  <a:pos x="T4" y="T5"/>
                </a:cxn>
                <a:cxn ang="0">
                  <a:pos x="T6" y="T7"/>
                </a:cxn>
                <a:cxn ang="0">
                  <a:pos x="T8" y="T9"/>
                </a:cxn>
                <a:cxn ang="0">
                  <a:pos x="T10" y="T11"/>
                </a:cxn>
              </a:cxnLst>
              <a:rect l="0" t="0" r="r" b="b"/>
              <a:pathLst>
                <a:path w="1926" h="953">
                  <a:moveTo>
                    <a:pt x="1925" y="0"/>
                  </a:moveTo>
                  <a:lnTo>
                    <a:pt x="1925" y="0"/>
                  </a:lnTo>
                  <a:cubicBezTo>
                    <a:pt x="1925" y="318"/>
                    <a:pt x="1925" y="634"/>
                    <a:pt x="1925" y="952"/>
                  </a:cubicBezTo>
                  <a:cubicBezTo>
                    <a:pt x="1292" y="952"/>
                    <a:pt x="658" y="952"/>
                    <a:pt x="0" y="952"/>
                  </a:cubicBezTo>
                  <a:cubicBezTo>
                    <a:pt x="0" y="634"/>
                    <a:pt x="0" y="318"/>
                    <a:pt x="0" y="0"/>
                  </a:cubicBezTo>
                  <a:cubicBezTo>
                    <a:pt x="635" y="0"/>
                    <a:pt x="1292" y="0"/>
                    <a:pt x="1925"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2" name="Freeform 101">
              <a:extLst>
                <a:ext uri="{FF2B5EF4-FFF2-40B4-BE49-F238E27FC236}">
                  <a16:creationId xmlns:a16="http://schemas.microsoft.com/office/drawing/2014/main" id="{3F051F34-9466-6141-BA74-A57F09BB2639}"/>
                </a:ext>
              </a:extLst>
            </p:cNvPr>
            <p:cNvSpPr>
              <a:spLocks noChangeArrowheads="1"/>
            </p:cNvSpPr>
            <p:nvPr/>
          </p:nvSpPr>
          <p:spPr bwMode="auto">
            <a:xfrm>
              <a:off x="7858125" y="2305050"/>
              <a:ext cx="350838" cy="693738"/>
            </a:xfrm>
            <a:custGeom>
              <a:avLst/>
              <a:gdLst>
                <a:gd name="T0" fmla="*/ 974 w 975"/>
                <a:gd name="T1" fmla="*/ 1925 h 1926"/>
                <a:gd name="T2" fmla="*/ 974 w 975"/>
                <a:gd name="T3" fmla="*/ 1925 h 1926"/>
                <a:gd name="T4" fmla="*/ 0 w 975"/>
                <a:gd name="T5" fmla="*/ 1925 h 1926"/>
                <a:gd name="T6" fmla="*/ 0 w 975"/>
                <a:gd name="T7" fmla="*/ 0 h 1926"/>
                <a:gd name="T8" fmla="*/ 974 w 975"/>
                <a:gd name="T9" fmla="*/ 0 h 1926"/>
                <a:gd name="T10" fmla="*/ 974 w 975"/>
                <a:gd name="T11" fmla="*/ 1925 h 1926"/>
              </a:gdLst>
              <a:ahLst/>
              <a:cxnLst>
                <a:cxn ang="0">
                  <a:pos x="T0" y="T1"/>
                </a:cxn>
                <a:cxn ang="0">
                  <a:pos x="T2" y="T3"/>
                </a:cxn>
                <a:cxn ang="0">
                  <a:pos x="T4" y="T5"/>
                </a:cxn>
                <a:cxn ang="0">
                  <a:pos x="T6" y="T7"/>
                </a:cxn>
                <a:cxn ang="0">
                  <a:pos x="T8" y="T9"/>
                </a:cxn>
                <a:cxn ang="0">
                  <a:pos x="T10" y="T11"/>
                </a:cxn>
              </a:cxnLst>
              <a:rect l="0" t="0" r="r" b="b"/>
              <a:pathLst>
                <a:path w="975" h="1926">
                  <a:moveTo>
                    <a:pt x="974" y="1925"/>
                  </a:moveTo>
                  <a:lnTo>
                    <a:pt x="974" y="1925"/>
                  </a:lnTo>
                  <a:cubicBezTo>
                    <a:pt x="656" y="1925"/>
                    <a:pt x="340" y="1925"/>
                    <a:pt x="0" y="1925"/>
                  </a:cubicBezTo>
                  <a:cubicBezTo>
                    <a:pt x="0" y="1290"/>
                    <a:pt x="0" y="656"/>
                    <a:pt x="0" y="0"/>
                  </a:cubicBezTo>
                  <a:cubicBezTo>
                    <a:pt x="318" y="0"/>
                    <a:pt x="656" y="0"/>
                    <a:pt x="974" y="0"/>
                  </a:cubicBezTo>
                  <a:cubicBezTo>
                    <a:pt x="974" y="633"/>
                    <a:pt x="974" y="1290"/>
                    <a:pt x="974" y="19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3" name="Freeform 102">
              <a:extLst>
                <a:ext uri="{FF2B5EF4-FFF2-40B4-BE49-F238E27FC236}">
                  <a16:creationId xmlns:a16="http://schemas.microsoft.com/office/drawing/2014/main" id="{E52FB78A-A775-F849-9474-F693B6078164}"/>
                </a:ext>
              </a:extLst>
            </p:cNvPr>
            <p:cNvSpPr>
              <a:spLocks noChangeArrowheads="1"/>
            </p:cNvSpPr>
            <p:nvPr/>
          </p:nvSpPr>
          <p:spPr bwMode="auto">
            <a:xfrm>
              <a:off x="7858125" y="3348038"/>
              <a:ext cx="350838" cy="693737"/>
            </a:xfrm>
            <a:custGeom>
              <a:avLst/>
              <a:gdLst>
                <a:gd name="T0" fmla="*/ 974 w 975"/>
                <a:gd name="T1" fmla="*/ 1926 h 1927"/>
                <a:gd name="T2" fmla="*/ 974 w 975"/>
                <a:gd name="T3" fmla="*/ 1926 h 1927"/>
                <a:gd name="T4" fmla="*/ 0 w 975"/>
                <a:gd name="T5" fmla="*/ 1926 h 1927"/>
                <a:gd name="T6" fmla="*/ 0 w 975"/>
                <a:gd name="T7" fmla="*/ 0 h 1927"/>
                <a:gd name="T8" fmla="*/ 974 w 975"/>
                <a:gd name="T9" fmla="*/ 0 h 1927"/>
                <a:gd name="T10" fmla="*/ 974 w 975"/>
                <a:gd name="T11" fmla="*/ 1926 h 1927"/>
              </a:gdLst>
              <a:ahLst/>
              <a:cxnLst>
                <a:cxn ang="0">
                  <a:pos x="T0" y="T1"/>
                </a:cxn>
                <a:cxn ang="0">
                  <a:pos x="T2" y="T3"/>
                </a:cxn>
                <a:cxn ang="0">
                  <a:pos x="T4" y="T5"/>
                </a:cxn>
                <a:cxn ang="0">
                  <a:pos x="T6" y="T7"/>
                </a:cxn>
                <a:cxn ang="0">
                  <a:pos x="T8" y="T9"/>
                </a:cxn>
                <a:cxn ang="0">
                  <a:pos x="T10" y="T11"/>
                </a:cxn>
              </a:cxnLst>
              <a:rect l="0" t="0" r="r" b="b"/>
              <a:pathLst>
                <a:path w="975" h="1927">
                  <a:moveTo>
                    <a:pt x="974" y="1926"/>
                  </a:moveTo>
                  <a:lnTo>
                    <a:pt x="974" y="1926"/>
                  </a:lnTo>
                  <a:cubicBezTo>
                    <a:pt x="656" y="1926"/>
                    <a:pt x="340" y="1926"/>
                    <a:pt x="0" y="1926"/>
                  </a:cubicBezTo>
                  <a:cubicBezTo>
                    <a:pt x="0" y="1291"/>
                    <a:pt x="0" y="657"/>
                    <a:pt x="0" y="0"/>
                  </a:cubicBezTo>
                  <a:cubicBezTo>
                    <a:pt x="318" y="0"/>
                    <a:pt x="656" y="0"/>
                    <a:pt x="974" y="0"/>
                  </a:cubicBezTo>
                  <a:cubicBezTo>
                    <a:pt x="974" y="635"/>
                    <a:pt x="974" y="1291"/>
                    <a:pt x="974" y="1926"/>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4" name="Freeform 12">
              <a:extLst>
                <a:ext uri="{FF2B5EF4-FFF2-40B4-BE49-F238E27FC236}">
                  <a16:creationId xmlns:a16="http://schemas.microsoft.com/office/drawing/2014/main" id="{5AB68119-2C9C-9541-A641-1AAA2084D784}"/>
                </a:ext>
              </a:extLst>
            </p:cNvPr>
            <p:cNvSpPr>
              <a:spLocks noChangeArrowheads="1"/>
            </p:cNvSpPr>
            <p:nvPr/>
          </p:nvSpPr>
          <p:spPr bwMode="auto">
            <a:xfrm>
              <a:off x="3683000" y="2305050"/>
              <a:ext cx="342900" cy="693738"/>
            </a:xfrm>
            <a:custGeom>
              <a:avLst/>
              <a:gdLst>
                <a:gd name="T0" fmla="*/ 0 w 953"/>
                <a:gd name="T1" fmla="*/ 0 h 1926"/>
                <a:gd name="T2" fmla="*/ 0 w 953"/>
                <a:gd name="T3" fmla="*/ 0 h 1926"/>
                <a:gd name="T4" fmla="*/ 952 w 953"/>
                <a:gd name="T5" fmla="*/ 0 h 1926"/>
                <a:gd name="T6" fmla="*/ 952 w 953"/>
                <a:gd name="T7" fmla="*/ 1925 h 1926"/>
                <a:gd name="T8" fmla="*/ 0 w 953"/>
                <a:gd name="T9" fmla="*/ 1925 h 1926"/>
                <a:gd name="T10" fmla="*/ 0 w 953"/>
                <a:gd name="T11" fmla="*/ 0 h 1926"/>
              </a:gdLst>
              <a:ahLst/>
              <a:cxnLst>
                <a:cxn ang="0">
                  <a:pos x="T0" y="T1"/>
                </a:cxn>
                <a:cxn ang="0">
                  <a:pos x="T2" y="T3"/>
                </a:cxn>
                <a:cxn ang="0">
                  <a:pos x="T4" y="T5"/>
                </a:cxn>
                <a:cxn ang="0">
                  <a:pos x="T6" y="T7"/>
                </a:cxn>
                <a:cxn ang="0">
                  <a:pos x="T8" y="T9"/>
                </a:cxn>
                <a:cxn ang="0">
                  <a:pos x="T10" y="T11"/>
                </a:cxn>
              </a:cxnLst>
              <a:rect l="0" t="0" r="r" b="b"/>
              <a:pathLst>
                <a:path w="953" h="1926">
                  <a:moveTo>
                    <a:pt x="0" y="0"/>
                  </a:moveTo>
                  <a:lnTo>
                    <a:pt x="0" y="0"/>
                  </a:lnTo>
                  <a:cubicBezTo>
                    <a:pt x="340" y="0"/>
                    <a:pt x="634" y="0"/>
                    <a:pt x="952" y="0"/>
                  </a:cubicBezTo>
                  <a:cubicBezTo>
                    <a:pt x="952" y="633"/>
                    <a:pt x="952" y="1267"/>
                    <a:pt x="952" y="1925"/>
                  </a:cubicBezTo>
                  <a:cubicBezTo>
                    <a:pt x="657" y="1925"/>
                    <a:pt x="340" y="1925"/>
                    <a:pt x="0" y="1925"/>
                  </a:cubicBezTo>
                  <a:cubicBezTo>
                    <a:pt x="0" y="1290"/>
                    <a:pt x="0" y="656"/>
                    <a:pt x="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sp>
          <p:nvSpPr>
            <p:cNvPr id="105" name="Freeform 13">
              <a:extLst>
                <a:ext uri="{FF2B5EF4-FFF2-40B4-BE49-F238E27FC236}">
                  <a16:creationId xmlns:a16="http://schemas.microsoft.com/office/drawing/2014/main" id="{7058E8E3-BACC-A44E-9BED-898543D7D507}"/>
                </a:ext>
              </a:extLst>
            </p:cNvPr>
            <p:cNvSpPr>
              <a:spLocks noChangeArrowheads="1"/>
            </p:cNvSpPr>
            <p:nvPr/>
          </p:nvSpPr>
          <p:spPr bwMode="auto">
            <a:xfrm>
              <a:off x="6119813" y="5084763"/>
              <a:ext cx="693737" cy="342900"/>
            </a:xfrm>
            <a:custGeom>
              <a:avLst/>
              <a:gdLst>
                <a:gd name="T0" fmla="*/ 1925 w 1926"/>
                <a:gd name="T1" fmla="*/ 952 h 953"/>
                <a:gd name="T2" fmla="*/ 1925 w 1926"/>
                <a:gd name="T3" fmla="*/ 952 h 953"/>
                <a:gd name="T4" fmla="*/ 0 w 1926"/>
                <a:gd name="T5" fmla="*/ 952 h 953"/>
                <a:gd name="T6" fmla="*/ 0 w 1926"/>
                <a:gd name="T7" fmla="*/ 0 h 953"/>
                <a:gd name="T8" fmla="*/ 1925 w 1926"/>
                <a:gd name="T9" fmla="*/ 0 h 953"/>
                <a:gd name="T10" fmla="*/ 1925 w 1926"/>
                <a:gd name="T11" fmla="*/ 952 h 953"/>
              </a:gdLst>
              <a:ahLst/>
              <a:cxnLst>
                <a:cxn ang="0">
                  <a:pos x="T0" y="T1"/>
                </a:cxn>
                <a:cxn ang="0">
                  <a:pos x="T2" y="T3"/>
                </a:cxn>
                <a:cxn ang="0">
                  <a:pos x="T4" y="T5"/>
                </a:cxn>
                <a:cxn ang="0">
                  <a:pos x="T6" y="T7"/>
                </a:cxn>
                <a:cxn ang="0">
                  <a:pos x="T8" y="T9"/>
                </a:cxn>
                <a:cxn ang="0">
                  <a:pos x="T10" y="T11"/>
                </a:cxn>
              </a:cxnLst>
              <a:rect l="0" t="0" r="r" b="b"/>
              <a:pathLst>
                <a:path w="1926" h="953">
                  <a:moveTo>
                    <a:pt x="1925" y="952"/>
                  </a:moveTo>
                  <a:lnTo>
                    <a:pt x="1925" y="952"/>
                  </a:lnTo>
                  <a:cubicBezTo>
                    <a:pt x="1269" y="952"/>
                    <a:pt x="635" y="952"/>
                    <a:pt x="0" y="952"/>
                  </a:cubicBezTo>
                  <a:cubicBezTo>
                    <a:pt x="0" y="635"/>
                    <a:pt x="0" y="318"/>
                    <a:pt x="0" y="0"/>
                  </a:cubicBezTo>
                  <a:cubicBezTo>
                    <a:pt x="635" y="0"/>
                    <a:pt x="1269" y="0"/>
                    <a:pt x="1925" y="0"/>
                  </a:cubicBezTo>
                  <a:cubicBezTo>
                    <a:pt x="1925" y="318"/>
                    <a:pt x="1925" y="635"/>
                    <a:pt x="1925" y="952"/>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400" dirty="0">
                <a:solidFill>
                  <a:sysClr val="windowText" lastClr="000000"/>
                </a:solidFill>
              </a:endParaRPr>
            </a:p>
          </p:txBody>
        </p:sp>
      </p:grpSp>
      <p:grpSp>
        <p:nvGrpSpPr>
          <p:cNvPr id="106" name="Group 105">
            <a:extLst>
              <a:ext uri="{FF2B5EF4-FFF2-40B4-BE49-F238E27FC236}">
                <a16:creationId xmlns:a16="http://schemas.microsoft.com/office/drawing/2014/main" id="{CE013701-AF0B-684D-9DCC-E15437CC57F7}"/>
              </a:ext>
            </a:extLst>
          </p:cNvPr>
          <p:cNvGrpSpPr/>
          <p:nvPr/>
        </p:nvGrpSpPr>
        <p:grpSpPr>
          <a:xfrm>
            <a:off x="4170575" y="1422119"/>
            <a:ext cx="1517220" cy="536143"/>
            <a:chOff x="531812" y="2159267"/>
            <a:chExt cx="1517615" cy="536283"/>
          </a:xfrm>
        </p:grpSpPr>
        <p:sp>
          <p:nvSpPr>
            <p:cNvPr id="108" name="TextBox 107">
              <a:extLst>
                <a:ext uri="{FF2B5EF4-FFF2-40B4-BE49-F238E27FC236}">
                  <a16:creationId xmlns:a16="http://schemas.microsoft.com/office/drawing/2014/main" id="{735ACF5E-3C4A-5E41-BE7A-9DB2CA08079C}"/>
                </a:ext>
              </a:extLst>
            </p:cNvPr>
            <p:cNvSpPr txBox="1"/>
            <p:nvPr/>
          </p:nvSpPr>
          <p:spPr>
            <a:xfrm>
              <a:off x="1134900" y="2264972"/>
              <a:ext cx="914527" cy="307857"/>
            </a:xfrm>
            <a:prstGeom prst="rect">
              <a:avLst/>
            </a:prstGeom>
            <a:noFill/>
          </p:spPr>
          <p:txBody>
            <a:bodyPr wrap="none" lIns="0" tIns="0" rIns="0" bIns="0" rtlCol="0">
              <a:spAutoFit/>
            </a:bodyPr>
            <a:lstStyle/>
            <a:p>
              <a:r>
                <a:rPr lang="en-US" sz="2000" b="1" dirty="0">
                  <a:solidFill>
                    <a:srgbClr val="000000"/>
                  </a:solidFill>
                </a:rPr>
                <a:t>Features</a:t>
              </a:r>
            </a:p>
          </p:txBody>
        </p:sp>
        <p:sp>
          <p:nvSpPr>
            <p:cNvPr id="109" name="Oval 108">
              <a:extLst>
                <a:ext uri="{FF2B5EF4-FFF2-40B4-BE49-F238E27FC236}">
                  <a16:creationId xmlns:a16="http://schemas.microsoft.com/office/drawing/2014/main" id="{11312177-5B57-A147-9E95-21A71721BF96}"/>
                </a:ext>
              </a:extLst>
            </p:cNvPr>
            <p:cNvSpPr/>
            <p:nvPr/>
          </p:nvSpPr>
          <p:spPr bwMode="gray">
            <a:xfrm>
              <a:off x="531812" y="2159267"/>
              <a:ext cx="536283" cy="536283"/>
            </a:xfrm>
            <a:prstGeom prst="ellipse">
              <a:avLst/>
            </a:prstGeom>
            <a:solidFill>
              <a:schemeClr val="accent2">
                <a:lumMod val="9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2000" dirty="0">
                <a:solidFill>
                  <a:srgbClr val="000000"/>
                </a:solidFill>
              </a:endParaRPr>
            </a:p>
          </p:txBody>
        </p:sp>
      </p:grpSp>
      <p:grpSp>
        <p:nvGrpSpPr>
          <p:cNvPr id="110" name="Group 109">
            <a:extLst>
              <a:ext uri="{FF2B5EF4-FFF2-40B4-BE49-F238E27FC236}">
                <a16:creationId xmlns:a16="http://schemas.microsoft.com/office/drawing/2014/main" id="{DE142488-5CAA-5A4E-8C56-A95A9FE3EF23}"/>
              </a:ext>
            </a:extLst>
          </p:cNvPr>
          <p:cNvGrpSpPr/>
          <p:nvPr/>
        </p:nvGrpSpPr>
        <p:grpSpPr>
          <a:xfrm>
            <a:off x="4316567" y="1517846"/>
            <a:ext cx="267731" cy="344693"/>
            <a:chOff x="603771" y="4121126"/>
            <a:chExt cx="645343" cy="830852"/>
          </a:xfrm>
          <a:solidFill>
            <a:schemeClr val="bg1"/>
          </a:solidFill>
        </p:grpSpPr>
        <p:sp>
          <p:nvSpPr>
            <p:cNvPr id="111" name="Freeform 110">
              <a:extLst>
                <a:ext uri="{FF2B5EF4-FFF2-40B4-BE49-F238E27FC236}">
                  <a16:creationId xmlns:a16="http://schemas.microsoft.com/office/drawing/2014/main" id="{0D46146C-5E6F-3B47-8D76-4CA75D99C57C}"/>
                </a:ext>
              </a:extLst>
            </p:cNvPr>
            <p:cNvSpPr>
              <a:spLocks noChangeArrowheads="1"/>
            </p:cNvSpPr>
            <p:nvPr/>
          </p:nvSpPr>
          <p:spPr bwMode="auto">
            <a:xfrm>
              <a:off x="707939" y="4241893"/>
              <a:ext cx="541175" cy="596371"/>
            </a:xfrm>
            <a:custGeom>
              <a:avLst/>
              <a:gdLst>
                <a:gd name="T0" fmla="*/ 4783 w 5752"/>
                <a:gd name="T1" fmla="*/ 292 h 6338"/>
                <a:gd name="T2" fmla="*/ 3753 w 5752"/>
                <a:gd name="T3" fmla="*/ 985 h 6338"/>
                <a:gd name="T4" fmla="*/ 3713 w 5752"/>
                <a:gd name="T5" fmla="*/ 1011 h 6338"/>
                <a:gd name="T6" fmla="*/ 2140 w 5752"/>
                <a:gd name="T7" fmla="*/ 2072 h 6338"/>
                <a:gd name="T8" fmla="*/ 1708 w 5752"/>
                <a:gd name="T9" fmla="*/ 1231 h 6338"/>
                <a:gd name="T10" fmla="*/ 336 w 5752"/>
                <a:gd name="T11" fmla="*/ 201 h 6338"/>
                <a:gd name="T12" fmla="*/ 91 w 5752"/>
                <a:gd name="T13" fmla="*/ 362 h 6338"/>
                <a:gd name="T14" fmla="*/ 12 w 5752"/>
                <a:gd name="T15" fmla="*/ 598 h 6338"/>
                <a:gd name="T16" fmla="*/ 657 w 5752"/>
                <a:gd name="T17" fmla="*/ 1368 h 6338"/>
                <a:gd name="T18" fmla="*/ 671 w 5752"/>
                <a:gd name="T19" fmla="*/ 3638 h 6338"/>
                <a:gd name="T20" fmla="*/ 794 w 5752"/>
                <a:gd name="T21" fmla="*/ 4035 h 6338"/>
                <a:gd name="T22" fmla="*/ 879 w 5752"/>
                <a:gd name="T23" fmla="*/ 4161 h 6338"/>
                <a:gd name="T24" fmla="*/ 913 w 5752"/>
                <a:gd name="T25" fmla="*/ 4210 h 6338"/>
                <a:gd name="T26" fmla="*/ 1401 w 5752"/>
                <a:gd name="T27" fmla="*/ 4933 h 6338"/>
                <a:gd name="T28" fmla="*/ 1446 w 5752"/>
                <a:gd name="T29" fmla="*/ 5000 h 6338"/>
                <a:gd name="T30" fmla="*/ 1923 w 5752"/>
                <a:gd name="T31" fmla="*/ 5708 h 6338"/>
                <a:gd name="T32" fmla="*/ 1946 w 5752"/>
                <a:gd name="T33" fmla="*/ 5741 h 6338"/>
                <a:gd name="T34" fmla="*/ 2295 w 5752"/>
                <a:gd name="T35" fmla="*/ 6260 h 6338"/>
                <a:gd name="T36" fmla="*/ 2478 w 5752"/>
                <a:gd name="T37" fmla="*/ 6295 h 6338"/>
                <a:gd name="T38" fmla="*/ 5253 w 5752"/>
                <a:gd name="T39" fmla="*/ 4425 h 6338"/>
                <a:gd name="T40" fmla="*/ 5344 w 5752"/>
                <a:gd name="T41" fmla="*/ 3886 h 6338"/>
                <a:gd name="T42" fmla="*/ 5339 w 5752"/>
                <a:gd name="T43" fmla="*/ 3879 h 6338"/>
                <a:gd name="T44" fmla="*/ 4965 w 5752"/>
                <a:gd name="T45" fmla="*/ 3702 h 6338"/>
                <a:gd name="T46" fmla="*/ 5031 w 5752"/>
                <a:gd name="T47" fmla="*/ 3659 h 6338"/>
                <a:gd name="T48" fmla="*/ 5129 w 5752"/>
                <a:gd name="T49" fmla="*/ 3013 h 6338"/>
                <a:gd name="T50" fmla="*/ 5124 w 5752"/>
                <a:gd name="T51" fmla="*/ 3004 h 6338"/>
                <a:gd name="T52" fmla="*/ 4734 w 5752"/>
                <a:gd name="T53" fmla="*/ 2782 h 6338"/>
                <a:gd name="T54" fmla="*/ 4834 w 5752"/>
                <a:gd name="T55" fmla="*/ 2111 h 6338"/>
                <a:gd name="T56" fmla="*/ 4828 w 5752"/>
                <a:gd name="T57" fmla="*/ 2102 h 6338"/>
                <a:gd name="T58" fmla="*/ 4368 w 5752"/>
                <a:gd name="T59" fmla="*/ 1875 h 6338"/>
                <a:gd name="T60" fmla="*/ 4398 w 5752"/>
                <a:gd name="T61" fmla="*/ 1847 h 6338"/>
                <a:gd name="T62" fmla="*/ 5384 w 5752"/>
                <a:gd name="T63" fmla="*/ 1182 h 6338"/>
                <a:gd name="T64" fmla="*/ 5587 w 5752"/>
                <a:gd name="T65" fmla="*/ 404 h 6338"/>
                <a:gd name="T66" fmla="*/ 5582 w 5752"/>
                <a:gd name="T67" fmla="*/ 395 h 6338"/>
                <a:gd name="T68" fmla="*/ 4783 w 5752"/>
                <a:gd name="T69" fmla="*/ 292 h 6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52" h="6338">
                  <a:moveTo>
                    <a:pt x="4783" y="292"/>
                  </a:moveTo>
                  <a:lnTo>
                    <a:pt x="3753" y="985"/>
                  </a:lnTo>
                  <a:cubicBezTo>
                    <a:pt x="3753" y="985"/>
                    <a:pt x="3727" y="1002"/>
                    <a:pt x="3713" y="1011"/>
                  </a:cubicBezTo>
                  <a:lnTo>
                    <a:pt x="2140" y="2072"/>
                  </a:lnTo>
                  <a:cubicBezTo>
                    <a:pt x="2140" y="2072"/>
                    <a:pt x="1815" y="1701"/>
                    <a:pt x="1708" y="1231"/>
                  </a:cubicBezTo>
                  <a:cubicBezTo>
                    <a:pt x="1609" y="789"/>
                    <a:pt x="976" y="0"/>
                    <a:pt x="336" y="201"/>
                  </a:cubicBezTo>
                  <a:cubicBezTo>
                    <a:pt x="241" y="231"/>
                    <a:pt x="154" y="285"/>
                    <a:pt x="91" y="362"/>
                  </a:cubicBezTo>
                  <a:cubicBezTo>
                    <a:pt x="42" y="422"/>
                    <a:pt x="0" y="504"/>
                    <a:pt x="12" y="598"/>
                  </a:cubicBezTo>
                  <a:cubicBezTo>
                    <a:pt x="12" y="598"/>
                    <a:pt x="650" y="1243"/>
                    <a:pt x="657" y="1368"/>
                  </a:cubicBezTo>
                  <a:cubicBezTo>
                    <a:pt x="663" y="1460"/>
                    <a:pt x="670" y="3050"/>
                    <a:pt x="671" y="3638"/>
                  </a:cubicBezTo>
                  <a:cubicBezTo>
                    <a:pt x="671" y="3779"/>
                    <a:pt x="715" y="3918"/>
                    <a:pt x="794" y="4035"/>
                  </a:cubicBezTo>
                  <a:lnTo>
                    <a:pt x="879" y="4161"/>
                  </a:lnTo>
                  <a:lnTo>
                    <a:pt x="913" y="4210"/>
                  </a:lnTo>
                  <a:lnTo>
                    <a:pt x="1401" y="4933"/>
                  </a:lnTo>
                  <a:lnTo>
                    <a:pt x="1446" y="5000"/>
                  </a:lnTo>
                  <a:lnTo>
                    <a:pt x="1923" y="5708"/>
                  </a:lnTo>
                  <a:lnTo>
                    <a:pt x="1946" y="5741"/>
                  </a:lnTo>
                  <a:lnTo>
                    <a:pt x="2295" y="6260"/>
                  </a:lnTo>
                  <a:cubicBezTo>
                    <a:pt x="2335" y="6322"/>
                    <a:pt x="2417" y="6337"/>
                    <a:pt x="2478" y="6295"/>
                  </a:cubicBezTo>
                  <a:lnTo>
                    <a:pt x="5253" y="4425"/>
                  </a:lnTo>
                  <a:cubicBezTo>
                    <a:pt x="5424" y="4309"/>
                    <a:pt x="5466" y="4068"/>
                    <a:pt x="5344" y="3886"/>
                  </a:cubicBezTo>
                  <a:lnTo>
                    <a:pt x="5339" y="3879"/>
                  </a:lnTo>
                  <a:cubicBezTo>
                    <a:pt x="5251" y="3750"/>
                    <a:pt x="5105" y="3685"/>
                    <a:pt x="4965" y="3702"/>
                  </a:cubicBezTo>
                  <a:lnTo>
                    <a:pt x="5031" y="3659"/>
                  </a:lnTo>
                  <a:cubicBezTo>
                    <a:pt x="5234" y="3522"/>
                    <a:pt x="5278" y="3232"/>
                    <a:pt x="5129" y="3013"/>
                  </a:cubicBezTo>
                  <a:lnTo>
                    <a:pt x="5124" y="3004"/>
                  </a:lnTo>
                  <a:cubicBezTo>
                    <a:pt x="5029" y="2864"/>
                    <a:pt x="4881" y="2786"/>
                    <a:pt x="4734" y="2782"/>
                  </a:cubicBezTo>
                  <a:cubicBezTo>
                    <a:pt x="4940" y="2633"/>
                    <a:pt x="4986" y="2336"/>
                    <a:pt x="4834" y="2111"/>
                  </a:cubicBezTo>
                  <a:lnTo>
                    <a:pt x="4828" y="2102"/>
                  </a:lnTo>
                  <a:cubicBezTo>
                    <a:pt x="4720" y="1941"/>
                    <a:pt x="4540" y="1861"/>
                    <a:pt x="4368" y="1875"/>
                  </a:cubicBezTo>
                  <a:cubicBezTo>
                    <a:pt x="4379" y="1866"/>
                    <a:pt x="4389" y="1855"/>
                    <a:pt x="4398" y="1847"/>
                  </a:cubicBezTo>
                  <a:lnTo>
                    <a:pt x="5384" y="1182"/>
                  </a:lnTo>
                  <a:cubicBezTo>
                    <a:pt x="5661" y="997"/>
                    <a:pt x="5751" y="647"/>
                    <a:pt x="5587" y="404"/>
                  </a:cubicBezTo>
                  <a:lnTo>
                    <a:pt x="5582" y="395"/>
                  </a:lnTo>
                  <a:cubicBezTo>
                    <a:pt x="5416" y="152"/>
                    <a:pt x="5059" y="105"/>
                    <a:pt x="4783" y="29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12" name="Freeform 111">
              <a:extLst>
                <a:ext uri="{FF2B5EF4-FFF2-40B4-BE49-F238E27FC236}">
                  <a16:creationId xmlns:a16="http://schemas.microsoft.com/office/drawing/2014/main" id="{54D0EC61-9F5E-7C45-B5B1-C13AB1C16A35}"/>
                </a:ext>
              </a:extLst>
            </p:cNvPr>
            <p:cNvSpPr>
              <a:spLocks noChangeArrowheads="1"/>
            </p:cNvSpPr>
            <p:nvPr/>
          </p:nvSpPr>
          <p:spPr bwMode="auto">
            <a:xfrm>
              <a:off x="603771" y="4606689"/>
              <a:ext cx="314164" cy="345289"/>
            </a:xfrm>
            <a:custGeom>
              <a:avLst/>
              <a:gdLst>
                <a:gd name="T0" fmla="*/ 1499 w 3339"/>
                <a:gd name="T1" fmla="*/ 42 h 3667"/>
                <a:gd name="T2" fmla="*/ 74 w 3339"/>
                <a:gd name="T3" fmla="*/ 1001 h 3667"/>
                <a:gd name="T4" fmla="*/ 49 w 3339"/>
                <a:gd name="T5" fmla="*/ 1206 h 3667"/>
                <a:gd name="T6" fmla="*/ 1642 w 3339"/>
                <a:gd name="T7" fmla="*/ 3572 h 3667"/>
                <a:gd name="T8" fmla="*/ 1840 w 3339"/>
                <a:gd name="T9" fmla="*/ 3624 h 3667"/>
                <a:gd name="T10" fmla="*/ 3265 w 3339"/>
                <a:gd name="T11" fmla="*/ 2664 h 3667"/>
                <a:gd name="T12" fmla="*/ 3289 w 3339"/>
                <a:gd name="T13" fmla="*/ 2460 h 3667"/>
                <a:gd name="T14" fmla="*/ 1696 w 3339"/>
                <a:gd name="T15" fmla="*/ 94 h 3667"/>
                <a:gd name="T16" fmla="*/ 1499 w 3339"/>
                <a:gd name="T17" fmla="*/ 42 h 3667"/>
                <a:gd name="T18" fmla="*/ 1130 w 3339"/>
                <a:gd name="T19" fmla="*/ 1040 h 3667"/>
                <a:gd name="T20" fmla="*/ 894 w 3339"/>
                <a:gd name="T21" fmla="*/ 994 h 3667"/>
                <a:gd name="T22" fmla="*/ 939 w 3339"/>
                <a:gd name="T23" fmla="*/ 758 h 3667"/>
                <a:gd name="T24" fmla="*/ 1175 w 3339"/>
                <a:gd name="T25" fmla="*/ 804 h 3667"/>
                <a:gd name="T26" fmla="*/ 1130 w 3339"/>
                <a:gd name="T27" fmla="*/ 1040 h 3667"/>
                <a:gd name="T28" fmla="*/ 1549 w 3339"/>
                <a:gd name="T29" fmla="*/ 757 h 3667"/>
                <a:gd name="T30" fmla="*/ 1313 w 3339"/>
                <a:gd name="T31" fmla="*/ 711 h 3667"/>
                <a:gd name="T32" fmla="*/ 1359 w 3339"/>
                <a:gd name="T33" fmla="*/ 475 h 3667"/>
                <a:gd name="T34" fmla="*/ 1595 w 3339"/>
                <a:gd name="T35" fmla="*/ 521 h 3667"/>
                <a:gd name="T36" fmla="*/ 1549 w 3339"/>
                <a:gd name="T37" fmla="*/ 757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39" h="3667">
                  <a:moveTo>
                    <a:pt x="1499" y="42"/>
                  </a:moveTo>
                  <a:lnTo>
                    <a:pt x="74" y="1001"/>
                  </a:lnTo>
                  <a:cubicBezTo>
                    <a:pt x="12" y="1043"/>
                    <a:pt x="0" y="1134"/>
                    <a:pt x="49" y="1206"/>
                  </a:cubicBezTo>
                  <a:lnTo>
                    <a:pt x="1642" y="3572"/>
                  </a:lnTo>
                  <a:cubicBezTo>
                    <a:pt x="1689" y="3643"/>
                    <a:pt x="1778" y="3666"/>
                    <a:pt x="1840" y="3624"/>
                  </a:cubicBezTo>
                  <a:lnTo>
                    <a:pt x="3265" y="2664"/>
                  </a:lnTo>
                  <a:cubicBezTo>
                    <a:pt x="3326" y="2622"/>
                    <a:pt x="3338" y="2531"/>
                    <a:pt x="3289" y="2460"/>
                  </a:cubicBezTo>
                  <a:lnTo>
                    <a:pt x="1696" y="94"/>
                  </a:lnTo>
                  <a:cubicBezTo>
                    <a:pt x="1649" y="24"/>
                    <a:pt x="1560" y="0"/>
                    <a:pt x="1499" y="42"/>
                  </a:cubicBezTo>
                  <a:close/>
                  <a:moveTo>
                    <a:pt x="1130" y="1040"/>
                  </a:moveTo>
                  <a:cubicBezTo>
                    <a:pt x="1051" y="1092"/>
                    <a:pt x="946" y="1071"/>
                    <a:pt x="894" y="994"/>
                  </a:cubicBezTo>
                  <a:cubicBezTo>
                    <a:pt x="841" y="916"/>
                    <a:pt x="862" y="811"/>
                    <a:pt x="939" y="758"/>
                  </a:cubicBezTo>
                  <a:cubicBezTo>
                    <a:pt x="1018" y="706"/>
                    <a:pt x="1123" y="727"/>
                    <a:pt x="1175" y="804"/>
                  </a:cubicBezTo>
                  <a:cubicBezTo>
                    <a:pt x="1228" y="881"/>
                    <a:pt x="1207" y="987"/>
                    <a:pt x="1130" y="1040"/>
                  </a:cubicBezTo>
                  <a:close/>
                  <a:moveTo>
                    <a:pt x="1549" y="757"/>
                  </a:moveTo>
                  <a:cubicBezTo>
                    <a:pt x="1471" y="809"/>
                    <a:pt x="1366" y="788"/>
                    <a:pt x="1313" y="711"/>
                  </a:cubicBezTo>
                  <a:cubicBezTo>
                    <a:pt x="1261" y="633"/>
                    <a:pt x="1282" y="528"/>
                    <a:pt x="1359" y="475"/>
                  </a:cubicBezTo>
                  <a:cubicBezTo>
                    <a:pt x="1437" y="423"/>
                    <a:pt x="1542" y="444"/>
                    <a:pt x="1595" y="521"/>
                  </a:cubicBezTo>
                  <a:cubicBezTo>
                    <a:pt x="1647" y="599"/>
                    <a:pt x="1626" y="704"/>
                    <a:pt x="1549" y="757"/>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13" name="Freeform 112">
              <a:extLst>
                <a:ext uri="{FF2B5EF4-FFF2-40B4-BE49-F238E27FC236}">
                  <a16:creationId xmlns:a16="http://schemas.microsoft.com/office/drawing/2014/main" id="{DC5FC609-4578-CA41-82A2-E2D923DA8B39}"/>
                </a:ext>
              </a:extLst>
            </p:cNvPr>
            <p:cNvSpPr>
              <a:spLocks noChangeArrowheads="1"/>
            </p:cNvSpPr>
            <p:nvPr/>
          </p:nvSpPr>
          <p:spPr bwMode="auto">
            <a:xfrm>
              <a:off x="852363" y="4147272"/>
              <a:ext cx="63497" cy="119938"/>
            </a:xfrm>
            <a:custGeom>
              <a:avLst/>
              <a:gdLst>
                <a:gd name="T0" fmla="*/ 537 w 675"/>
                <a:gd name="T1" fmla="*/ 1242 h 1274"/>
                <a:gd name="T2" fmla="*/ 534 w 675"/>
                <a:gd name="T3" fmla="*/ 1243 h 1274"/>
                <a:gd name="T4" fmla="*/ 320 w 675"/>
                <a:gd name="T5" fmla="*/ 1135 h 1274"/>
                <a:gd name="T6" fmla="*/ 30 w 675"/>
                <a:gd name="T7" fmla="*/ 245 h 1274"/>
                <a:gd name="T8" fmla="*/ 139 w 675"/>
                <a:gd name="T9" fmla="*/ 32 h 1274"/>
                <a:gd name="T10" fmla="*/ 142 w 675"/>
                <a:gd name="T11" fmla="*/ 30 h 1274"/>
                <a:gd name="T12" fmla="*/ 355 w 675"/>
                <a:gd name="T13" fmla="*/ 138 h 1274"/>
                <a:gd name="T14" fmla="*/ 647 w 675"/>
                <a:gd name="T15" fmla="*/ 1026 h 1274"/>
                <a:gd name="T16" fmla="*/ 537 w 675"/>
                <a:gd name="T17" fmla="*/ 1242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5" h="1274">
                  <a:moveTo>
                    <a:pt x="537" y="1242"/>
                  </a:moveTo>
                  <a:lnTo>
                    <a:pt x="534" y="1243"/>
                  </a:lnTo>
                  <a:cubicBezTo>
                    <a:pt x="445" y="1273"/>
                    <a:pt x="350" y="1224"/>
                    <a:pt x="320" y="1135"/>
                  </a:cubicBezTo>
                  <a:lnTo>
                    <a:pt x="30" y="245"/>
                  </a:lnTo>
                  <a:cubicBezTo>
                    <a:pt x="0" y="156"/>
                    <a:pt x="49" y="61"/>
                    <a:pt x="139" y="32"/>
                  </a:cubicBezTo>
                  <a:lnTo>
                    <a:pt x="142" y="30"/>
                  </a:lnTo>
                  <a:cubicBezTo>
                    <a:pt x="231" y="0"/>
                    <a:pt x="326" y="49"/>
                    <a:pt x="355" y="138"/>
                  </a:cubicBezTo>
                  <a:lnTo>
                    <a:pt x="647" y="1026"/>
                  </a:lnTo>
                  <a:cubicBezTo>
                    <a:pt x="674" y="1116"/>
                    <a:pt x="626" y="1212"/>
                    <a:pt x="537" y="124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14" name="Freeform 113">
              <a:extLst>
                <a:ext uri="{FF2B5EF4-FFF2-40B4-BE49-F238E27FC236}">
                  <a16:creationId xmlns:a16="http://schemas.microsoft.com/office/drawing/2014/main" id="{E44BC4A2-EB2F-1447-B741-24BFF7A26B43}"/>
                </a:ext>
              </a:extLst>
            </p:cNvPr>
            <p:cNvSpPr>
              <a:spLocks noChangeArrowheads="1"/>
            </p:cNvSpPr>
            <p:nvPr/>
          </p:nvSpPr>
          <p:spPr bwMode="auto">
            <a:xfrm>
              <a:off x="965661" y="4121126"/>
              <a:ext cx="34031" cy="119938"/>
            </a:xfrm>
            <a:custGeom>
              <a:avLst/>
              <a:gdLst>
                <a:gd name="T0" fmla="*/ 171 w 360"/>
                <a:gd name="T1" fmla="*/ 1275 h 1276"/>
                <a:gd name="T2" fmla="*/ 168 w 360"/>
                <a:gd name="T3" fmla="*/ 1275 h 1276"/>
                <a:gd name="T4" fmla="*/ 2 w 360"/>
                <a:gd name="T5" fmla="*/ 1103 h 1276"/>
                <a:gd name="T6" fmla="*/ 16 w 360"/>
                <a:gd name="T7" fmla="*/ 168 h 1276"/>
                <a:gd name="T8" fmla="*/ 187 w 360"/>
                <a:gd name="T9" fmla="*/ 2 h 1276"/>
                <a:gd name="T10" fmla="*/ 191 w 360"/>
                <a:gd name="T11" fmla="*/ 2 h 1276"/>
                <a:gd name="T12" fmla="*/ 357 w 360"/>
                <a:gd name="T13" fmla="*/ 173 h 1276"/>
                <a:gd name="T14" fmla="*/ 343 w 360"/>
                <a:gd name="T15" fmla="*/ 1108 h 1276"/>
                <a:gd name="T16" fmla="*/ 171 w 360"/>
                <a:gd name="T17" fmla="*/ 1275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276">
                  <a:moveTo>
                    <a:pt x="171" y="1275"/>
                  </a:moveTo>
                  <a:lnTo>
                    <a:pt x="168" y="1275"/>
                  </a:lnTo>
                  <a:cubicBezTo>
                    <a:pt x="75" y="1273"/>
                    <a:pt x="0" y="1196"/>
                    <a:pt x="2" y="1103"/>
                  </a:cubicBezTo>
                  <a:lnTo>
                    <a:pt x="16" y="168"/>
                  </a:lnTo>
                  <a:cubicBezTo>
                    <a:pt x="18" y="75"/>
                    <a:pt x="95" y="0"/>
                    <a:pt x="187" y="2"/>
                  </a:cubicBezTo>
                  <a:lnTo>
                    <a:pt x="191" y="2"/>
                  </a:lnTo>
                  <a:cubicBezTo>
                    <a:pt x="283" y="3"/>
                    <a:pt x="359" y="80"/>
                    <a:pt x="357" y="173"/>
                  </a:cubicBezTo>
                  <a:lnTo>
                    <a:pt x="343" y="1108"/>
                  </a:lnTo>
                  <a:cubicBezTo>
                    <a:pt x="341" y="1201"/>
                    <a:pt x="264" y="1275"/>
                    <a:pt x="171" y="127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sp>
          <p:nvSpPr>
            <p:cNvPr id="115" name="Freeform 114">
              <a:extLst>
                <a:ext uri="{FF2B5EF4-FFF2-40B4-BE49-F238E27FC236}">
                  <a16:creationId xmlns:a16="http://schemas.microsoft.com/office/drawing/2014/main" id="{975E79E3-656D-7048-BD71-894181D2F81D}"/>
                </a:ext>
              </a:extLst>
            </p:cNvPr>
            <p:cNvSpPr>
              <a:spLocks noChangeArrowheads="1"/>
            </p:cNvSpPr>
            <p:nvPr/>
          </p:nvSpPr>
          <p:spPr bwMode="auto">
            <a:xfrm>
              <a:off x="1043683" y="4148102"/>
              <a:ext cx="67647" cy="118278"/>
            </a:xfrm>
            <a:custGeom>
              <a:avLst/>
              <a:gdLst>
                <a:gd name="T0" fmla="*/ 135 w 718"/>
                <a:gd name="T1" fmla="*/ 1224 h 1258"/>
                <a:gd name="T2" fmla="*/ 131 w 718"/>
                <a:gd name="T3" fmla="*/ 1222 h 1258"/>
                <a:gd name="T4" fmla="*/ 33 w 718"/>
                <a:gd name="T5" fmla="*/ 1005 h 1258"/>
                <a:gd name="T6" fmla="*/ 365 w 718"/>
                <a:gd name="T7" fmla="*/ 131 h 1258"/>
                <a:gd name="T8" fmla="*/ 582 w 718"/>
                <a:gd name="T9" fmla="*/ 33 h 1258"/>
                <a:gd name="T10" fmla="*/ 586 w 718"/>
                <a:gd name="T11" fmla="*/ 35 h 1258"/>
                <a:gd name="T12" fmla="*/ 684 w 718"/>
                <a:gd name="T13" fmla="*/ 252 h 1258"/>
                <a:gd name="T14" fmla="*/ 351 w 718"/>
                <a:gd name="T15" fmla="*/ 1126 h 1258"/>
                <a:gd name="T16" fmla="*/ 135 w 718"/>
                <a:gd name="T17" fmla="*/ 122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8" h="1258">
                  <a:moveTo>
                    <a:pt x="135" y="1224"/>
                  </a:moveTo>
                  <a:lnTo>
                    <a:pt x="131" y="1222"/>
                  </a:lnTo>
                  <a:cubicBezTo>
                    <a:pt x="44" y="1189"/>
                    <a:pt x="0" y="1091"/>
                    <a:pt x="33" y="1005"/>
                  </a:cubicBezTo>
                  <a:lnTo>
                    <a:pt x="365" y="131"/>
                  </a:lnTo>
                  <a:cubicBezTo>
                    <a:pt x="399" y="44"/>
                    <a:pt x="496" y="0"/>
                    <a:pt x="582" y="33"/>
                  </a:cubicBezTo>
                  <a:lnTo>
                    <a:pt x="586" y="35"/>
                  </a:lnTo>
                  <a:cubicBezTo>
                    <a:pt x="673" y="68"/>
                    <a:pt x="717" y="166"/>
                    <a:pt x="684" y="252"/>
                  </a:cubicBezTo>
                  <a:lnTo>
                    <a:pt x="351" y="1126"/>
                  </a:lnTo>
                  <a:cubicBezTo>
                    <a:pt x="318" y="1213"/>
                    <a:pt x="222" y="1257"/>
                    <a:pt x="135" y="122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663"/>
              <a:endParaRPr lang="en-US" sz="450" dirty="0">
                <a:solidFill>
                  <a:srgbClr val="58595B"/>
                </a:solidFill>
              </a:endParaRPr>
            </a:p>
          </p:txBody>
        </p:sp>
      </p:grpSp>
      <p:sp>
        <p:nvSpPr>
          <p:cNvPr id="116" name="Down Arrow 115">
            <a:extLst>
              <a:ext uri="{FF2B5EF4-FFF2-40B4-BE49-F238E27FC236}">
                <a16:creationId xmlns:a16="http://schemas.microsoft.com/office/drawing/2014/main" id="{6DF07D52-E13B-924E-A853-D0643DF4B4B5}"/>
              </a:ext>
            </a:extLst>
          </p:cNvPr>
          <p:cNvSpPr/>
          <p:nvPr/>
        </p:nvSpPr>
        <p:spPr bwMode="gray">
          <a:xfrm>
            <a:off x="1647224" y="3806012"/>
            <a:ext cx="436233" cy="384569"/>
          </a:xfrm>
          <a:prstGeom prst="down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lnSpc>
                <a:spcPct val="90000"/>
              </a:lnSpc>
            </a:pPr>
            <a:endParaRPr lang="en-US" sz="4998" dirty="0">
              <a:solidFill>
                <a:schemeClr val="bg1"/>
              </a:solidFill>
            </a:endParaRPr>
          </a:p>
        </p:txBody>
      </p:sp>
      <p:sp>
        <p:nvSpPr>
          <p:cNvPr id="117" name="Slide Number Placeholder 2">
            <a:extLst>
              <a:ext uri="{FF2B5EF4-FFF2-40B4-BE49-F238E27FC236}">
                <a16:creationId xmlns:a16="http://schemas.microsoft.com/office/drawing/2014/main" id="{8AC55EA2-96B5-B04F-ADC4-2DE3E67AAA4E}"/>
              </a:ext>
            </a:extLst>
          </p:cNvPr>
          <p:cNvSpPr txBox="1">
            <a:spLocks/>
          </p:cNvSpPr>
          <p:nvPr/>
        </p:nvSpPr>
        <p:spPr>
          <a:xfrm>
            <a:off x="11428411" y="6708648"/>
            <a:ext cx="381661" cy="18288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1EAA63-D034-42AE-91FA-B13B9518C7BE}" type="slidenum">
              <a:rPr lang="en-US" sz="1000" smtClean="0"/>
              <a:pPr algn="r"/>
              <a:t>9</a:t>
            </a:fld>
            <a:endParaRPr lang="en-US" sz="1000" dirty="0"/>
          </a:p>
        </p:txBody>
      </p:sp>
      <p:sp>
        <p:nvSpPr>
          <p:cNvPr id="118" name="TextBox 117">
            <a:extLst>
              <a:ext uri="{FF2B5EF4-FFF2-40B4-BE49-F238E27FC236}">
                <a16:creationId xmlns:a16="http://schemas.microsoft.com/office/drawing/2014/main" id="{4CCDB097-D926-3C49-85EB-C81D092C3A57}"/>
              </a:ext>
            </a:extLst>
          </p:cNvPr>
          <p:cNvSpPr txBox="1"/>
          <p:nvPr/>
        </p:nvSpPr>
        <p:spPr>
          <a:xfrm>
            <a:off x="4617096" y="2053016"/>
            <a:ext cx="5911275" cy="1282130"/>
          </a:xfrm>
          <a:prstGeom prst="rect">
            <a:avLst/>
          </a:prstGeom>
          <a:noFill/>
          <a:ln>
            <a:noFill/>
          </a:ln>
        </p:spPr>
        <p:txBody>
          <a:bodyPr wrap="square" lIns="0" tIns="0" rIns="0" bIns="0" rtlCol="0">
            <a:noAutofit/>
          </a:bodyPr>
          <a:lstStyle/>
          <a:p>
            <a:pPr marL="342831" indent="-342831">
              <a:buFont typeface="Arial" panose="020B0604020202020204" pitchFamily="34" charset="0"/>
              <a:buChar char="•"/>
            </a:pPr>
            <a:r>
              <a:rPr lang="en-US" sz="2000" dirty="0">
                <a:solidFill>
                  <a:srgbClr val="000000"/>
                </a:solidFill>
              </a:rPr>
              <a:t>Build apps in days / weeks not months / years</a:t>
            </a:r>
          </a:p>
          <a:p>
            <a:pPr marL="342831" indent="-342831">
              <a:buFont typeface="Arial" panose="020B0604020202020204" pitchFamily="34" charset="0"/>
              <a:buChar char="•"/>
            </a:pPr>
            <a:r>
              <a:rPr lang="en-US" sz="2000" dirty="0">
                <a:solidFill>
                  <a:srgbClr val="000000"/>
                </a:solidFill>
              </a:rPr>
              <a:t>Use powerful wizards to create fully featured apps</a:t>
            </a:r>
          </a:p>
          <a:p>
            <a:pPr marL="342831" indent="-342831">
              <a:buFont typeface="Arial" panose="020B0604020202020204" pitchFamily="34" charset="0"/>
              <a:buChar char="•"/>
            </a:pPr>
            <a:r>
              <a:rPr lang="en-US" sz="2000" dirty="0">
                <a:solidFill>
                  <a:srgbClr val="000000"/>
                </a:solidFill>
              </a:rPr>
              <a:t>Easily modify to meet changing requirements</a:t>
            </a:r>
          </a:p>
          <a:p>
            <a:pPr marL="342831" indent="-342831">
              <a:buFont typeface="Arial" panose="020B0604020202020204" pitchFamily="34" charset="0"/>
              <a:buChar char="•"/>
            </a:pPr>
            <a:r>
              <a:rPr lang="en-US" sz="2000" dirty="0">
                <a:solidFill>
                  <a:srgbClr val="000000"/>
                </a:solidFill>
              </a:rPr>
              <a:t>Rapidly iterate to production-ready app</a:t>
            </a:r>
          </a:p>
          <a:p>
            <a:pPr marL="342831" indent="-342831">
              <a:buFont typeface="Arial" panose="020B0604020202020204" pitchFamily="34" charset="0"/>
              <a:buChar char="•"/>
            </a:pPr>
            <a:r>
              <a:rPr lang="en-US" sz="2000" dirty="0">
                <a:solidFill>
                  <a:srgbClr val="000000"/>
                </a:solidFill>
              </a:rPr>
              <a:t>Low-code capabilities allow non-IT professionals to also build or help build apps</a:t>
            </a:r>
          </a:p>
          <a:p>
            <a:pPr marL="342831" indent="-342831">
              <a:buFont typeface="Arial" panose="020B0604020202020204" pitchFamily="34" charset="0"/>
              <a:buChar char="•"/>
            </a:pPr>
            <a:endParaRPr lang="en-US" sz="2000" dirty="0">
              <a:solidFill>
                <a:srgbClr val="000000"/>
              </a:solidFill>
            </a:endParaRPr>
          </a:p>
          <a:p>
            <a:pPr marL="342831" indent="-342831">
              <a:buFont typeface="Arial" panose="020B0604020202020204" pitchFamily="34" charset="0"/>
              <a:buChar char="•"/>
            </a:pPr>
            <a:endParaRPr lang="en-US" sz="2000" dirty="0">
              <a:solidFill>
                <a:srgbClr val="000000"/>
              </a:solidFill>
            </a:endParaRPr>
          </a:p>
        </p:txBody>
      </p:sp>
    </p:spTree>
    <p:extLst>
      <p:ext uri="{BB962C8B-B14F-4D97-AF65-F5344CB8AC3E}">
        <p14:creationId xmlns:p14="http://schemas.microsoft.com/office/powerpoint/2010/main" val="200447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12702</TotalTime>
  <Words>5646</Words>
  <Application>Microsoft Macintosh PowerPoint</Application>
  <PresentationFormat>Custom</PresentationFormat>
  <Paragraphs>465</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Times New Roman</vt:lpstr>
      <vt:lpstr>Wingdings</vt:lpstr>
      <vt:lpstr>Oracle_16x9_2014_521</vt:lpstr>
      <vt:lpstr>PowerPoint Presentation</vt:lpstr>
      <vt:lpstr>PowerPoint Presentation</vt:lpstr>
      <vt:lpstr>PowerPoint Presentation</vt:lpstr>
      <vt:lpstr>What is Oracle APEX?</vt:lpstr>
      <vt:lpstr>Oracle APEX</vt:lpstr>
      <vt:lpstr>Oracle APEX: Use Cases</vt:lpstr>
      <vt:lpstr>Oracle APEX: Use Cases</vt:lpstr>
      <vt:lpstr>Oracle APEX: Use Cases</vt:lpstr>
      <vt:lpstr>Oracle APEX: Use Cases</vt:lpstr>
      <vt:lpstr>Oracle APEX: Use Cases</vt:lpstr>
      <vt:lpstr>Oracle APEX: Distinguishing Characteristics</vt:lpstr>
      <vt:lpstr>Oracle APEX: No Cost Feature of the Oracle Database </vt:lpstr>
      <vt:lpstr>Oracle APEX on Oracle Autonomous Database</vt:lpstr>
      <vt:lpstr>Oracle APEX: Rapidly Develop, Customize, and Deliver </vt:lpstr>
      <vt:lpstr>Oracle APEX: User Interface for Any Device </vt:lpstr>
      <vt:lpstr>Data Sources: Local, Remote, and REST Access </vt:lpstr>
      <vt:lpstr>Oracle APEX Architecture</vt:lpstr>
      <vt:lpstr>Oracle APEX - Concepts</vt:lpstr>
      <vt:lpstr>Development / Deployment Options</vt:lpstr>
      <vt:lpstr>Oracle APEX: Low Code Data First App Development </vt:lpstr>
      <vt:lpstr>PowerPoint Presentation</vt:lpstr>
      <vt:lpstr>Getting Started…</vt:lpstr>
      <vt:lpstr>PowerPoint Presentation</vt:lpstr>
      <vt:lpstr>Logging In to a Workspace</vt:lpstr>
      <vt:lpstr>Oracle APEX - Major Components</vt:lpstr>
      <vt:lpstr>Oracle APEX - App Builder</vt:lpstr>
      <vt:lpstr>Oracle APEX - SQL Workshop</vt:lpstr>
      <vt:lpstr>Oracle APEX - Team Development</vt:lpstr>
      <vt:lpstr>Oracle APEX – App Gallery</vt:lpstr>
      <vt:lpstr>Installing a Packaged App</vt:lpstr>
      <vt:lpstr>Installing a Packaged App</vt:lpstr>
      <vt:lpstr>Running the Packaged App</vt:lpstr>
      <vt:lpstr>Oracle APEX - Community</vt:lpstr>
      <vt:lpstr>http://apex.world</vt:lpstr>
      <vt:lpstr>PowerPoint Presentation</vt:lpstr>
      <vt:lpstr>Oracle Ask Tom [Internet Application]</vt:lpstr>
      <vt:lpstr>Oracle Container Registry [Internet Application]</vt:lpstr>
      <vt:lpstr>HR Directory [Internal Only – Intranet Application]</vt:lpstr>
      <vt:lpstr>Useful Links</vt:lpstr>
      <vt:lpstr>Oracle Application Express Office Hours</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513</cp:revision>
  <dcterms:created xsi:type="dcterms:W3CDTF">2014-06-19T18:11:18Z</dcterms:created>
  <dcterms:modified xsi:type="dcterms:W3CDTF">2020-01-14T12:17:25Z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